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53" r:id="rId1"/>
  </p:sldMasterIdLst>
  <p:notesMasterIdLst>
    <p:notesMasterId r:id="rId68"/>
  </p:notesMasterIdLst>
  <p:handoutMasterIdLst>
    <p:handoutMasterId r:id="rId69"/>
  </p:handoutMasterIdLst>
  <p:sldIdLst>
    <p:sldId id="280" r:id="rId2"/>
    <p:sldId id="1708" r:id="rId3"/>
    <p:sldId id="396" r:id="rId4"/>
    <p:sldId id="299" r:id="rId5"/>
    <p:sldId id="1713" r:id="rId6"/>
    <p:sldId id="1714" r:id="rId7"/>
    <p:sldId id="289" r:id="rId8"/>
    <p:sldId id="290" r:id="rId9"/>
    <p:sldId id="401" r:id="rId10"/>
    <p:sldId id="292" r:id="rId11"/>
    <p:sldId id="291" r:id="rId12"/>
    <p:sldId id="295" r:id="rId13"/>
    <p:sldId id="298" r:id="rId14"/>
    <p:sldId id="1715" r:id="rId15"/>
    <p:sldId id="302" r:id="rId16"/>
    <p:sldId id="303" r:id="rId17"/>
    <p:sldId id="304" r:id="rId18"/>
    <p:sldId id="309" r:id="rId19"/>
    <p:sldId id="311" r:id="rId20"/>
    <p:sldId id="312" r:id="rId21"/>
    <p:sldId id="313" r:id="rId22"/>
    <p:sldId id="1705" r:id="rId23"/>
    <p:sldId id="308" r:id="rId24"/>
    <p:sldId id="310" r:id="rId25"/>
    <p:sldId id="314" r:id="rId26"/>
    <p:sldId id="315" r:id="rId27"/>
    <p:sldId id="400" r:id="rId28"/>
    <p:sldId id="316" r:id="rId29"/>
    <p:sldId id="317" r:id="rId30"/>
    <p:sldId id="318" r:id="rId31"/>
    <p:sldId id="319" r:id="rId32"/>
    <p:sldId id="320" r:id="rId33"/>
    <p:sldId id="398" r:id="rId34"/>
    <p:sldId id="1461" r:id="rId35"/>
    <p:sldId id="1457" r:id="rId36"/>
    <p:sldId id="1583" r:id="rId37"/>
    <p:sldId id="1462" r:id="rId38"/>
    <p:sldId id="1490" r:id="rId39"/>
    <p:sldId id="1582" r:id="rId40"/>
    <p:sldId id="1581" r:id="rId41"/>
    <p:sldId id="399" r:id="rId42"/>
    <p:sldId id="1717" r:id="rId43"/>
    <p:sldId id="1699" r:id="rId44"/>
    <p:sldId id="1584" r:id="rId45"/>
    <p:sldId id="1704" r:id="rId46"/>
    <p:sldId id="324" r:id="rId47"/>
    <p:sldId id="1706" r:id="rId48"/>
    <p:sldId id="325" r:id="rId49"/>
    <p:sldId id="305" r:id="rId50"/>
    <p:sldId id="306" r:id="rId51"/>
    <p:sldId id="1707" r:id="rId52"/>
    <p:sldId id="1716" r:id="rId53"/>
    <p:sldId id="332" r:id="rId54"/>
    <p:sldId id="327" r:id="rId55"/>
    <p:sldId id="328" r:id="rId56"/>
    <p:sldId id="329" r:id="rId57"/>
    <p:sldId id="330" r:id="rId58"/>
    <p:sldId id="331" r:id="rId59"/>
    <p:sldId id="333" r:id="rId60"/>
    <p:sldId id="1709" r:id="rId61"/>
    <p:sldId id="1711" r:id="rId62"/>
    <p:sldId id="1712" r:id="rId63"/>
    <p:sldId id="1718" r:id="rId64"/>
    <p:sldId id="338" r:id="rId65"/>
    <p:sldId id="381" r:id="rId66"/>
    <p:sldId id="326" r:id="rId67"/>
  </p:sldIdLst>
  <p:sldSz cx="9144000" cy="5143500" type="screen16x9"/>
  <p:notesSz cx="6797675" cy="9983788"/>
  <p:defaultTextStyle>
    <a:defPPr>
      <a:defRPr lang="en-US"/>
    </a:defPPr>
    <a:lvl1pPr marL="0" algn="l" defTabSz="389626" rtl="0" eaLnBrk="1" latinLnBrk="0" hangingPunct="1">
      <a:defRPr sz="1534" kern="1200">
        <a:solidFill>
          <a:schemeClr val="tx1"/>
        </a:solidFill>
        <a:latin typeface="+mn-lt"/>
        <a:ea typeface="+mn-ea"/>
        <a:cs typeface="+mn-cs"/>
      </a:defRPr>
    </a:lvl1pPr>
    <a:lvl2pPr marL="389626" algn="l" defTabSz="389626" rtl="0" eaLnBrk="1" latinLnBrk="0" hangingPunct="1">
      <a:defRPr sz="1534" kern="1200">
        <a:solidFill>
          <a:schemeClr val="tx1"/>
        </a:solidFill>
        <a:latin typeface="+mn-lt"/>
        <a:ea typeface="+mn-ea"/>
        <a:cs typeface="+mn-cs"/>
      </a:defRPr>
    </a:lvl2pPr>
    <a:lvl3pPr marL="779252" algn="l" defTabSz="389626" rtl="0" eaLnBrk="1" latinLnBrk="0" hangingPunct="1">
      <a:defRPr sz="1534" kern="1200">
        <a:solidFill>
          <a:schemeClr val="tx1"/>
        </a:solidFill>
        <a:latin typeface="+mn-lt"/>
        <a:ea typeface="+mn-ea"/>
        <a:cs typeface="+mn-cs"/>
      </a:defRPr>
    </a:lvl3pPr>
    <a:lvl4pPr marL="1168878" algn="l" defTabSz="389626" rtl="0" eaLnBrk="1" latinLnBrk="0" hangingPunct="1">
      <a:defRPr sz="1534" kern="1200">
        <a:solidFill>
          <a:schemeClr val="tx1"/>
        </a:solidFill>
        <a:latin typeface="+mn-lt"/>
        <a:ea typeface="+mn-ea"/>
        <a:cs typeface="+mn-cs"/>
      </a:defRPr>
    </a:lvl4pPr>
    <a:lvl5pPr marL="1558503" algn="l" defTabSz="389626" rtl="0" eaLnBrk="1" latinLnBrk="0" hangingPunct="1">
      <a:defRPr sz="1534" kern="1200">
        <a:solidFill>
          <a:schemeClr val="tx1"/>
        </a:solidFill>
        <a:latin typeface="+mn-lt"/>
        <a:ea typeface="+mn-ea"/>
        <a:cs typeface="+mn-cs"/>
      </a:defRPr>
    </a:lvl5pPr>
    <a:lvl6pPr marL="1948129" algn="l" defTabSz="389626" rtl="0" eaLnBrk="1" latinLnBrk="0" hangingPunct="1">
      <a:defRPr sz="1534" kern="1200">
        <a:solidFill>
          <a:schemeClr val="tx1"/>
        </a:solidFill>
        <a:latin typeface="+mn-lt"/>
        <a:ea typeface="+mn-ea"/>
        <a:cs typeface="+mn-cs"/>
      </a:defRPr>
    </a:lvl6pPr>
    <a:lvl7pPr marL="2337755" algn="l" defTabSz="389626" rtl="0" eaLnBrk="1" latinLnBrk="0" hangingPunct="1">
      <a:defRPr sz="1534" kern="1200">
        <a:solidFill>
          <a:schemeClr val="tx1"/>
        </a:solidFill>
        <a:latin typeface="+mn-lt"/>
        <a:ea typeface="+mn-ea"/>
        <a:cs typeface="+mn-cs"/>
      </a:defRPr>
    </a:lvl7pPr>
    <a:lvl8pPr marL="2727381" algn="l" defTabSz="389626" rtl="0" eaLnBrk="1" latinLnBrk="0" hangingPunct="1">
      <a:defRPr sz="1534" kern="1200">
        <a:solidFill>
          <a:schemeClr val="tx1"/>
        </a:solidFill>
        <a:latin typeface="+mn-lt"/>
        <a:ea typeface="+mn-ea"/>
        <a:cs typeface="+mn-cs"/>
      </a:defRPr>
    </a:lvl8pPr>
    <a:lvl9pPr marL="3117007" algn="l" defTabSz="389626" rtl="0" eaLnBrk="1" latinLnBrk="0" hangingPunct="1">
      <a:defRPr sz="1534"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FB021BA-A7C2-F647-B157-50B2A7FB73A2}">
          <p14:sldIdLst>
            <p14:sldId id="280"/>
            <p14:sldId id="1708"/>
            <p14:sldId id="396"/>
            <p14:sldId id="299"/>
            <p14:sldId id="1713"/>
            <p14:sldId id="1714"/>
            <p14:sldId id="289"/>
            <p14:sldId id="290"/>
            <p14:sldId id="401"/>
            <p14:sldId id="292"/>
            <p14:sldId id="291"/>
            <p14:sldId id="295"/>
            <p14:sldId id="298"/>
            <p14:sldId id="1715"/>
            <p14:sldId id="302"/>
            <p14:sldId id="303"/>
            <p14:sldId id="304"/>
            <p14:sldId id="309"/>
            <p14:sldId id="311"/>
            <p14:sldId id="312"/>
            <p14:sldId id="313"/>
            <p14:sldId id="1705"/>
            <p14:sldId id="308"/>
            <p14:sldId id="310"/>
            <p14:sldId id="314"/>
            <p14:sldId id="315"/>
            <p14:sldId id="400"/>
            <p14:sldId id="316"/>
            <p14:sldId id="317"/>
            <p14:sldId id="318"/>
            <p14:sldId id="319"/>
            <p14:sldId id="320"/>
            <p14:sldId id="398"/>
            <p14:sldId id="1461"/>
            <p14:sldId id="1457"/>
            <p14:sldId id="1583"/>
            <p14:sldId id="1462"/>
            <p14:sldId id="1490"/>
            <p14:sldId id="1582"/>
            <p14:sldId id="1581"/>
            <p14:sldId id="399"/>
            <p14:sldId id="1717"/>
            <p14:sldId id="1699"/>
            <p14:sldId id="1584"/>
            <p14:sldId id="1704"/>
            <p14:sldId id="324"/>
            <p14:sldId id="1706"/>
            <p14:sldId id="325"/>
            <p14:sldId id="305"/>
            <p14:sldId id="306"/>
            <p14:sldId id="1707"/>
            <p14:sldId id="1716"/>
            <p14:sldId id="332"/>
            <p14:sldId id="327"/>
            <p14:sldId id="328"/>
            <p14:sldId id="329"/>
            <p14:sldId id="330"/>
            <p14:sldId id="331"/>
            <p14:sldId id="333"/>
            <p14:sldId id="1709"/>
            <p14:sldId id="1711"/>
            <p14:sldId id="1712"/>
            <p14:sldId id="1718"/>
            <p14:sldId id="338"/>
            <p14:sldId id="381"/>
            <p14:sldId id="326"/>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hiddenSlides="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7AA"/>
    <a:srgbClr val="7030A0"/>
    <a:srgbClr val="BFBFBF"/>
    <a:srgbClr val="FFFFFF"/>
    <a:srgbClr val="C6EEF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27" autoAdjust="0"/>
    <p:restoredTop sz="91084"/>
  </p:normalViewPr>
  <p:slideViewPr>
    <p:cSldViewPr snapToGrid="0" snapToObjects="1">
      <p:cViewPr>
        <p:scale>
          <a:sx n="143" d="100"/>
          <a:sy n="143" d="100"/>
        </p:scale>
        <p:origin x="144" y="160"/>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C88DC9-4324-DF4D-8EFB-6D354B4D2B80}" type="doc">
      <dgm:prSet loTypeId="urn:microsoft.com/office/officeart/2005/8/layout/cycle4" loCatId="" qsTypeId="urn:microsoft.com/office/officeart/2005/8/quickstyle/simple1" qsCatId="simple" csTypeId="urn:microsoft.com/office/officeart/2005/8/colors/accent1_2" csCatId="accent1" phldr="1"/>
      <dgm:spPr/>
      <dgm:t>
        <a:bodyPr/>
        <a:lstStyle/>
        <a:p>
          <a:endParaRPr lang="en-US"/>
        </a:p>
      </dgm:t>
    </dgm:pt>
    <dgm:pt modelId="{B80553A7-79B0-C74E-AE23-BB5AE8A311CF}">
      <dgm:prSet phldrT="[Text]"/>
      <dgm:spPr/>
      <dgm:t>
        <a:bodyPr/>
        <a:lstStyle/>
        <a:p>
          <a:r>
            <a:rPr lang="en-US"/>
            <a:t>Adapt</a:t>
          </a:r>
        </a:p>
      </dgm:t>
    </dgm:pt>
    <dgm:pt modelId="{7FCBDF66-9FF5-6846-AED8-A258C4683DDE}" type="parTrans" cxnId="{5F49C310-661A-5D4E-A80A-A020A739607D}">
      <dgm:prSet/>
      <dgm:spPr/>
      <dgm:t>
        <a:bodyPr/>
        <a:lstStyle/>
        <a:p>
          <a:endParaRPr lang="en-US"/>
        </a:p>
      </dgm:t>
    </dgm:pt>
    <dgm:pt modelId="{8C5F2FD3-BDE6-1649-B1A2-193567AE6A36}" type="sibTrans" cxnId="{5F49C310-661A-5D4E-A80A-A020A739607D}">
      <dgm:prSet/>
      <dgm:spPr/>
      <dgm:t>
        <a:bodyPr/>
        <a:lstStyle/>
        <a:p>
          <a:endParaRPr lang="en-US"/>
        </a:p>
      </dgm:t>
    </dgm:pt>
    <dgm:pt modelId="{D7DB0386-00F4-2F48-8B94-EF8C6E103D50}">
      <dgm:prSet phldrT="[Text]"/>
      <dgm:spPr/>
      <dgm:t>
        <a:bodyPr/>
        <a:lstStyle/>
        <a:p>
          <a:r>
            <a:rPr lang="en-US"/>
            <a:t>Plan</a:t>
          </a:r>
        </a:p>
      </dgm:t>
    </dgm:pt>
    <dgm:pt modelId="{23D6F4F1-C999-AE4E-B9E3-ED051198FF12}" type="parTrans" cxnId="{74BE3A46-D30A-CB42-B608-D5CF9EFF3692}">
      <dgm:prSet/>
      <dgm:spPr/>
      <dgm:t>
        <a:bodyPr/>
        <a:lstStyle/>
        <a:p>
          <a:endParaRPr lang="en-US"/>
        </a:p>
      </dgm:t>
    </dgm:pt>
    <dgm:pt modelId="{A564942C-76CF-7A48-9E3A-7EB453481F96}" type="sibTrans" cxnId="{74BE3A46-D30A-CB42-B608-D5CF9EFF3692}">
      <dgm:prSet/>
      <dgm:spPr/>
      <dgm:t>
        <a:bodyPr/>
        <a:lstStyle/>
        <a:p>
          <a:endParaRPr lang="en-US"/>
        </a:p>
      </dgm:t>
    </dgm:pt>
    <dgm:pt modelId="{E21A45C0-D1A3-8A41-B669-3405D33F0DCB}">
      <dgm:prSet phldrT="[Text]"/>
      <dgm:spPr/>
      <dgm:t>
        <a:bodyPr/>
        <a:lstStyle/>
        <a:p>
          <a:r>
            <a:rPr lang="en-US"/>
            <a:t>Do</a:t>
          </a:r>
        </a:p>
      </dgm:t>
    </dgm:pt>
    <dgm:pt modelId="{0ABE8476-79E8-4B4E-96BC-5394497A22E1}" type="parTrans" cxnId="{9BCBEB23-8517-004C-A40E-5BB59A146637}">
      <dgm:prSet/>
      <dgm:spPr/>
      <dgm:t>
        <a:bodyPr/>
        <a:lstStyle/>
        <a:p>
          <a:endParaRPr lang="en-US"/>
        </a:p>
      </dgm:t>
    </dgm:pt>
    <dgm:pt modelId="{CC6AF3F1-DB9B-EF49-9550-AD559089618B}" type="sibTrans" cxnId="{9BCBEB23-8517-004C-A40E-5BB59A146637}">
      <dgm:prSet/>
      <dgm:spPr/>
      <dgm:t>
        <a:bodyPr/>
        <a:lstStyle/>
        <a:p>
          <a:endParaRPr lang="en-US"/>
        </a:p>
      </dgm:t>
    </dgm:pt>
    <dgm:pt modelId="{248559C3-8D96-F145-9ADB-CF3838AA5A41}">
      <dgm:prSet phldrT="[Text]"/>
      <dgm:spPr/>
      <dgm:t>
        <a:bodyPr/>
        <a:lstStyle/>
        <a:p>
          <a:r>
            <a:rPr lang="en-US"/>
            <a:t>Check</a:t>
          </a:r>
        </a:p>
      </dgm:t>
    </dgm:pt>
    <dgm:pt modelId="{5F512617-0F79-B54E-955F-745DE47193B1}" type="parTrans" cxnId="{B56954E9-5759-7E4A-A692-9FEA38BF8487}">
      <dgm:prSet/>
      <dgm:spPr/>
      <dgm:t>
        <a:bodyPr/>
        <a:lstStyle/>
        <a:p>
          <a:endParaRPr lang="en-US"/>
        </a:p>
      </dgm:t>
    </dgm:pt>
    <dgm:pt modelId="{647C3597-DC6E-6D47-B41C-D37BC469CE38}" type="sibTrans" cxnId="{B56954E9-5759-7E4A-A692-9FEA38BF8487}">
      <dgm:prSet/>
      <dgm:spPr/>
      <dgm:t>
        <a:bodyPr/>
        <a:lstStyle/>
        <a:p>
          <a:endParaRPr lang="en-US"/>
        </a:p>
      </dgm:t>
    </dgm:pt>
    <dgm:pt modelId="{1BC1E61B-6E66-FA4F-91FC-69B461A5C096}" type="pres">
      <dgm:prSet presAssocID="{D5C88DC9-4324-DF4D-8EFB-6D354B4D2B80}" presName="cycleMatrixDiagram" presStyleCnt="0">
        <dgm:presLayoutVars>
          <dgm:chMax val="1"/>
          <dgm:dir/>
          <dgm:animLvl val="lvl"/>
          <dgm:resizeHandles val="exact"/>
        </dgm:presLayoutVars>
      </dgm:prSet>
      <dgm:spPr/>
    </dgm:pt>
    <dgm:pt modelId="{43B84227-3430-EC45-B4E6-D3A07D5AA668}" type="pres">
      <dgm:prSet presAssocID="{D5C88DC9-4324-DF4D-8EFB-6D354B4D2B80}" presName="children" presStyleCnt="0"/>
      <dgm:spPr/>
    </dgm:pt>
    <dgm:pt modelId="{667269C6-4D37-FA46-9EF2-9C678C1C504D}" type="pres">
      <dgm:prSet presAssocID="{D5C88DC9-4324-DF4D-8EFB-6D354B4D2B80}" presName="childPlaceholder" presStyleCnt="0"/>
      <dgm:spPr/>
    </dgm:pt>
    <dgm:pt modelId="{CE4A362B-C534-4945-910C-4BC6D7F6C4B7}" type="pres">
      <dgm:prSet presAssocID="{D5C88DC9-4324-DF4D-8EFB-6D354B4D2B80}" presName="circle" presStyleCnt="0"/>
      <dgm:spPr/>
    </dgm:pt>
    <dgm:pt modelId="{00F617B4-9298-E841-BD62-A033266F0C21}" type="pres">
      <dgm:prSet presAssocID="{D5C88DC9-4324-DF4D-8EFB-6D354B4D2B80}" presName="quadrant1" presStyleLbl="node1" presStyleIdx="0" presStyleCnt="4">
        <dgm:presLayoutVars>
          <dgm:chMax val="1"/>
          <dgm:bulletEnabled val="1"/>
        </dgm:presLayoutVars>
      </dgm:prSet>
      <dgm:spPr/>
    </dgm:pt>
    <dgm:pt modelId="{EDDEF266-51DE-DC44-AF26-E32FA088E981}" type="pres">
      <dgm:prSet presAssocID="{D5C88DC9-4324-DF4D-8EFB-6D354B4D2B80}" presName="quadrant2" presStyleLbl="node1" presStyleIdx="1" presStyleCnt="4">
        <dgm:presLayoutVars>
          <dgm:chMax val="1"/>
          <dgm:bulletEnabled val="1"/>
        </dgm:presLayoutVars>
      </dgm:prSet>
      <dgm:spPr/>
    </dgm:pt>
    <dgm:pt modelId="{CD452B54-0395-2649-8C41-37DB9DD97621}" type="pres">
      <dgm:prSet presAssocID="{D5C88DC9-4324-DF4D-8EFB-6D354B4D2B80}" presName="quadrant3" presStyleLbl="node1" presStyleIdx="2" presStyleCnt="4">
        <dgm:presLayoutVars>
          <dgm:chMax val="1"/>
          <dgm:bulletEnabled val="1"/>
        </dgm:presLayoutVars>
      </dgm:prSet>
      <dgm:spPr/>
    </dgm:pt>
    <dgm:pt modelId="{6113343A-BB6A-034E-AB38-8F0D3001B17A}" type="pres">
      <dgm:prSet presAssocID="{D5C88DC9-4324-DF4D-8EFB-6D354B4D2B80}" presName="quadrant4" presStyleLbl="node1" presStyleIdx="3" presStyleCnt="4">
        <dgm:presLayoutVars>
          <dgm:chMax val="1"/>
          <dgm:bulletEnabled val="1"/>
        </dgm:presLayoutVars>
      </dgm:prSet>
      <dgm:spPr/>
    </dgm:pt>
    <dgm:pt modelId="{CCEFB8CD-4B23-C744-BE40-2CC8535F09B1}" type="pres">
      <dgm:prSet presAssocID="{D5C88DC9-4324-DF4D-8EFB-6D354B4D2B80}" presName="quadrantPlaceholder" presStyleCnt="0"/>
      <dgm:spPr/>
    </dgm:pt>
    <dgm:pt modelId="{9A88DAEE-7AFE-9F44-9869-63C1F3263A12}" type="pres">
      <dgm:prSet presAssocID="{D5C88DC9-4324-DF4D-8EFB-6D354B4D2B80}" presName="center1" presStyleLbl="fgShp" presStyleIdx="0" presStyleCnt="2" custScaleX="128038" custScaleY="135979"/>
      <dgm:spPr>
        <a:solidFill>
          <a:schemeClr val="bg2">
            <a:lumMod val="60000"/>
            <a:lumOff val="40000"/>
          </a:schemeClr>
        </a:solidFill>
        <a:ln>
          <a:solidFill>
            <a:schemeClr val="tx1"/>
          </a:solidFill>
        </a:ln>
      </dgm:spPr>
    </dgm:pt>
    <dgm:pt modelId="{2C93085D-0F60-6F40-AA0F-B734321A0734}" type="pres">
      <dgm:prSet presAssocID="{D5C88DC9-4324-DF4D-8EFB-6D354B4D2B80}" presName="center2" presStyleLbl="fgShp" presStyleIdx="1" presStyleCnt="2" custScaleX="127809" custScaleY="128219"/>
      <dgm:spPr>
        <a:solidFill>
          <a:schemeClr val="bg2">
            <a:lumMod val="60000"/>
            <a:lumOff val="40000"/>
          </a:schemeClr>
        </a:solidFill>
        <a:ln>
          <a:solidFill>
            <a:schemeClr val="tx1"/>
          </a:solidFill>
        </a:ln>
      </dgm:spPr>
    </dgm:pt>
  </dgm:ptLst>
  <dgm:cxnLst>
    <dgm:cxn modelId="{5F49C310-661A-5D4E-A80A-A020A739607D}" srcId="{D5C88DC9-4324-DF4D-8EFB-6D354B4D2B80}" destId="{B80553A7-79B0-C74E-AE23-BB5AE8A311CF}" srcOrd="0" destOrd="0" parTransId="{7FCBDF66-9FF5-6846-AED8-A258C4683DDE}" sibTransId="{8C5F2FD3-BDE6-1649-B1A2-193567AE6A36}"/>
    <dgm:cxn modelId="{7EE11C11-77E7-7040-B784-0A1FFC0EB8B0}" type="presOf" srcId="{B80553A7-79B0-C74E-AE23-BB5AE8A311CF}" destId="{00F617B4-9298-E841-BD62-A033266F0C21}" srcOrd="0" destOrd="0" presId="urn:microsoft.com/office/officeart/2005/8/layout/cycle4"/>
    <dgm:cxn modelId="{9BCBEB23-8517-004C-A40E-5BB59A146637}" srcId="{D5C88DC9-4324-DF4D-8EFB-6D354B4D2B80}" destId="{E21A45C0-D1A3-8A41-B669-3405D33F0DCB}" srcOrd="2" destOrd="0" parTransId="{0ABE8476-79E8-4B4E-96BC-5394497A22E1}" sibTransId="{CC6AF3F1-DB9B-EF49-9550-AD559089618B}"/>
    <dgm:cxn modelId="{10FC3B35-6BB8-F845-813E-5BBA24B227C0}" type="presOf" srcId="{248559C3-8D96-F145-9ADB-CF3838AA5A41}" destId="{6113343A-BB6A-034E-AB38-8F0D3001B17A}" srcOrd="0" destOrd="0" presId="urn:microsoft.com/office/officeart/2005/8/layout/cycle4"/>
    <dgm:cxn modelId="{74BE3A46-D30A-CB42-B608-D5CF9EFF3692}" srcId="{D5C88DC9-4324-DF4D-8EFB-6D354B4D2B80}" destId="{D7DB0386-00F4-2F48-8B94-EF8C6E103D50}" srcOrd="1" destOrd="0" parTransId="{23D6F4F1-C999-AE4E-B9E3-ED051198FF12}" sibTransId="{A564942C-76CF-7A48-9E3A-7EB453481F96}"/>
    <dgm:cxn modelId="{0499D082-78F5-8642-A528-8D20CCF44591}" type="presOf" srcId="{E21A45C0-D1A3-8A41-B669-3405D33F0DCB}" destId="{CD452B54-0395-2649-8C41-37DB9DD97621}" srcOrd="0" destOrd="0" presId="urn:microsoft.com/office/officeart/2005/8/layout/cycle4"/>
    <dgm:cxn modelId="{F66F94E2-43D2-9848-8676-E2CB78111669}" type="presOf" srcId="{D7DB0386-00F4-2F48-8B94-EF8C6E103D50}" destId="{EDDEF266-51DE-DC44-AF26-E32FA088E981}" srcOrd="0" destOrd="0" presId="urn:microsoft.com/office/officeart/2005/8/layout/cycle4"/>
    <dgm:cxn modelId="{B56954E9-5759-7E4A-A692-9FEA38BF8487}" srcId="{D5C88DC9-4324-DF4D-8EFB-6D354B4D2B80}" destId="{248559C3-8D96-F145-9ADB-CF3838AA5A41}" srcOrd="3" destOrd="0" parTransId="{5F512617-0F79-B54E-955F-745DE47193B1}" sibTransId="{647C3597-DC6E-6D47-B41C-D37BC469CE38}"/>
    <dgm:cxn modelId="{B54760EF-EF26-244E-B800-DBE25F3EBE37}" type="presOf" srcId="{D5C88DC9-4324-DF4D-8EFB-6D354B4D2B80}" destId="{1BC1E61B-6E66-FA4F-91FC-69B461A5C096}" srcOrd="0" destOrd="0" presId="urn:microsoft.com/office/officeart/2005/8/layout/cycle4"/>
    <dgm:cxn modelId="{DDC95C12-81DB-F642-A3B6-BE23445AD38E}" type="presParOf" srcId="{1BC1E61B-6E66-FA4F-91FC-69B461A5C096}" destId="{43B84227-3430-EC45-B4E6-D3A07D5AA668}" srcOrd="0" destOrd="0" presId="urn:microsoft.com/office/officeart/2005/8/layout/cycle4"/>
    <dgm:cxn modelId="{998D7602-A41F-3044-B47F-9CEBFB83699B}" type="presParOf" srcId="{43B84227-3430-EC45-B4E6-D3A07D5AA668}" destId="{667269C6-4D37-FA46-9EF2-9C678C1C504D}" srcOrd="0" destOrd="0" presId="urn:microsoft.com/office/officeart/2005/8/layout/cycle4"/>
    <dgm:cxn modelId="{0D176B87-886B-FD48-8E64-67F9933B71C7}" type="presParOf" srcId="{1BC1E61B-6E66-FA4F-91FC-69B461A5C096}" destId="{CE4A362B-C534-4945-910C-4BC6D7F6C4B7}" srcOrd="1" destOrd="0" presId="urn:microsoft.com/office/officeart/2005/8/layout/cycle4"/>
    <dgm:cxn modelId="{EBDB4E34-D544-7D4B-BACF-5F2D973138FB}" type="presParOf" srcId="{CE4A362B-C534-4945-910C-4BC6D7F6C4B7}" destId="{00F617B4-9298-E841-BD62-A033266F0C21}" srcOrd="0" destOrd="0" presId="urn:microsoft.com/office/officeart/2005/8/layout/cycle4"/>
    <dgm:cxn modelId="{0D9B19A2-5D15-404A-81C6-721283B9C796}" type="presParOf" srcId="{CE4A362B-C534-4945-910C-4BC6D7F6C4B7}" destId="{EDDEF266-51DE-DC44-AF26-E32FA088E981}" srcOrd="1" destOrd="0" presId="urn:microsoft.com/office/officeart/2005/8/layout/cycle4"/>
    <dgm:cxn modelId="{9B076AE5-7CAE-4F4C-814B-457052659BC6}" type="presParOf" srcId="{CE4A362B-C534-4945-910C-4BC6D7F6C4B7}" destId="{CD452B54-0395-2649-8C41-37DB9DD97621}" srcOrd="2" destOrd="0" presId="urn:microsoft.com/office/officeart/2005/8/layout/cycle4"/>
    <dgm:cxn modelId="{B18D58C0-37EE-BA43-8F94-0CE17A6D8DC7}" type="presParOf" srcId="{CE4A362B-C534-4945-910C-4BC6D7F6C4B7}" destId="{6113343A-BB6A-034E-AB38-8F0D3001B17A}" srcOrd="3" destOrd="0" presId="urn:microsoft.com/office/officeart/2005/8/layout/cycle4"/>
    <dgm:cxn modelId="{4A7BB8BB-757B-5D49-B01E-BBADB7004081}" type="presParOf" srcId="{CE4A362B-C534-4945-910C-4BC6D7F6C4B7}" destId="{CCEFB8CD-4B23-C744-BE40-2CC8535F09B1}" srcOrd="4" destOrd="0" presId="urn:microsoft.com/office/officeart/2005/8/layout/cycle4"/>
    <dgm:cxn modelId="{8834A411-37C5-7C4C-8892-BEDE108E10A7}" type="presParOf" srcId="{1BC1E61B-6E66-FA4F-91FC-69B461A5C096}" destId="{9A88DAEE-7AFE-9F44-9869-63C1F3263A12}" srcOrd="2" destOrd="0" presId="urn:microsoft.com/office/officeart/2005/8/layout/cycle4"/>
    <dgm:cxn modelId="{48F535F2-D8A5-E643-B2DB-1C99EF7E0BF7}" type="presParOf" srcId="{1BC1E61B-6E66-FA4F-91FC-69B461A5C096}" destId="{2C93085D-0F60-6F40-AA0F-B734321A0734}"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C88DC9-4324-DF4D-8EFB-6D354B4D2B80}" type="doc">
      <dgm:prSet loTypeId="urn:microsoft.com/office/officeart/2005/8/layout/cycle4" loCatId="" qsTypeId="urn:microsoft.com/office/officeart/2005/8/quickstyle/simple1" qsCatId="simple" csTypeId="urn:microsoft.com/office/officeart/2005/8/colors/accent1_2" csCatId="accent1" phldr="1"/>
      <dgm:spPr/>
      <dgm:t>
        <a:bodyPr/>
        <a:lstStyle/>
        <a:p>
          <a:endParaRPr lang="en-US"/>
        </a:p>
      </dgm:t>
    </dgm:pt>
    <dgm:pt modelId="{B80553A7-79B0-C74E-AE23-BB5AE8A311CF}">
      <dgm:prSet phldrT="[Text]"/>
      <dgm:spPr/>
      <dgm:t>
        <a:bodyPr/>
        <a:lstStyle/>
        <a:p>
          <a:r>
            <a:rPr lang="en-US"/>
            <a:t>Adapt</a:t>
          </a:r>
        </a:p>
      </dgm:t>
    </dgm:pt>
    <dgm:pt modelId="{7FCBDF66-9FF5-6846-AED8-A258C4683DDE}" type="parTrans" cxnId="{5F49C310-661A-5D4E-A80A-A020A739607D}">
      <dgm:prSet/>
      <dgm:spPr/>
      <dgm:t>
        <a:bodyPr/>
        <a:lstStyle/>
        <a:p>
          <a:endParaRPr lang="en-US"/>
        </a:p>
      </dgm:t>
    </dgm:pt>
    <dgm:pt modelId="{8C5F2FD3-BDE6-1649-B1A2-193567AE6A36}" type="sibTrans" cxnId="{5F49C310-661A-5D4E-A80A-A020A739607D}">
      <dgm:prSet/>
      <dgm:spPr/>
      <dgm:t>
        <a:bodyPr/>
        <a:lstStyle/>
        <a:p>
          <a:endParaRPr lang="en-US"/>
        </a:p>
      </dgm:t>
    </dgm:pt>
    <dgm:pt modelId="{D7DB0386-00F4-2F48-8B94-EF8C6E103D50}">
      <dgm:prSet phldrT="[Text]"/>
      <dgm:spPr/>
      <dgm:t>
        <a:bodyPr/>
        <a:lstStyle/>
        <a:p>
          <a:r>
            <a:rPr lang="en-US"/>
            <a:t>Plan</a:t>
          </a:r>
        </a:p>
      </dgm:t>
    </dgm:pt>
    <dgm:pt modelId="{23D6F4F1-C999-AE4E-B9E3-ED051198FF12}" type="parTrans" cxnId="{74BE3A46-D30A-CB42-B608-D5CF9EFF3692}">
      <dgm:prSet/>
      <dgm:spPr/>
      <dgm:t>
        <a:bodyPr/>
        <a:lstStyle/>
        <a:p>
          <a:endParaRPr lang="en-US"/>
        </a:p>
      </dgm:t>
    </dgm:pt>
    <dgm:pt modelId="{A564942C-76CF-7A48-9E3A-7EB453481F96}" type="sibTrans" cxnId="{74BE3A46-D30A-CB42-B608-D5CF9EFF3692}">
      <dgm:prSet/>
      <dgm:spPr/>
      <dgm:t>
        <a:bodyPr/>
        <a:lstStyle/>
        <a:p>
          <a:endParaRPr lang="en-US"/>
        </a:p>
      </dgm:t>
    </dgm:pt>
    <dgm:pt modelId="{E21A45C0-D1A3-8A41-B669-3405D33F0DCB}">
      <dgm:prSet phldrT="[Text]"/>
      <dgm:spPr/>
      <dgm:t>
        <a:bodyPr/>
        <a:lstStyle/>
        <a:p>
          <a:r>
            <a:rPr lang="en-US"/>
            <a:t>Do</a:t>
          </a:r>
        </a:p>
      </dgm:t>
    </dgm:pt>
    <dgm:pt modelId="{0ABE8476-79E8-4B4E-96BC-5394497A22E1}" type="parTrans" cxnId="{9BCBEB23-8517-004C-A40E-5BB59A146637}">
      <dgm:prSet/>
      <dgm:spPr/>
      <dgm:t>
        <a:bodyPr/>
        <a:lstStyle/>
        <a:p>
          <a:endParaRPr lang="en-US"/>
        </a:p>
      </dgm:t>
    </dgm:pt>
    <dgm:pt modelId="{CC6AF3F1-DB9B-EF49-9550-AD559089618B}" type="sibTrans" cxnId="{9BCBEB23-8517-004C-A40E-5BB59A146637}">
      <dgm:prSet/>
      <dgm:spPr/>
      <dgm:t>
        <a:bodyPr/>
        <a:lstStyle/>
        <a:p>
          <a:endParaRPr lang="en-US"/>
        </a:p>
      </dgm:t>
    </dgm:pt>
    <dgm:pt modelId="{248559C3-8D96-F145-9ADB-CF3838AA5A41}">
      <dgm:prSet phldrT="[Text]"/>
      <dgm:spPr/>
      <dgm:t>
        <a:bodyPr/>
        <a:lstStyle/>
        <a:p>
          <a:r>
            <a:rPr lang="en-US"/>
            <a:t>Check</a:t>
          </a:r>
        </a:p>
      </dgm:t>
    </dgm:pt>
    <dgm:pt modelId="{5F512617-0F79-B54E-955F-745DE47193B1}" type="parTrans" cxnId="{B56954E9-5759-7E4A-A692-9FEA38BF8487}">
      <dgm:prSet/>
      <dgm:spPr/>
      <dgm:t>
        <a:bodyPr/>
        <a:lstStyle/>
        <a:p>
          <a:endParaRPr lang="en-US"/>
        </a:p>
      </dgm:t>
    </dgm:pt>
    <dgm:pt modelId="{647C3597-DC6E-6D47-B41C-D37BC469CE38}" type="sibTrans" cxnId="{B56954E9-5759-7E4A-A692-9FEA38BF8487}">
      <dgm:prSet/>
      <dgm:spPr/>
      <dgm:t>
        <a:bodyPr/>
        <a:lstStyle/>
        <a:p>
          <a:endParaRPr lang="en-US"/>
        </a:p>
      </dgm:t>
    </dgm:pt>
    <dgm:pt modelId="{1BC1E61B-6E66-FA4F-91FC-69B461A5C096}" type="pres">
      <dgm:prSet presAssocID="{D5C88DC9-4324-DF4D-8EFB-6D354B4D2B80}" presName="cycleMatrixDiagram" presStyleCnt="0">
        <dgm:presLayoutVars>
          <dgm:chMax val="1"/>
          <dgm:dir/>
          <dgm:animLvl val="lvl"/>
          <dgm:resizeHandles val="exact"/>
        </dgm:presLayoutVars>
      </dgm:prSet>
      <dgm:spPr/>
    </dgm:pt>
    <dgm:pt modelId="{43B84227-3430-EC45-B4E6-D3A07D5AA668}" type="pres">
      <dgm:prSet presAssocID="{D5C88DC9-4324-DF4D-8EFB-6D354B4D2B80}" presName="children" presStyleCnt="0"/>
      <dgm:spPr/>
    </dgm:pt>
    <dgm:pt modelId="{667269C6-4D37-FA46-9EF2-9C678C1C504D}" type="pres">
      <dgm:prSet presAssocID="{D5C88DC9-4324-DF4D-8EFB-6D354B4D2B80}" presName="childPlaceholder" presStyleCnt="0"/>
      <dgm:spPr/>
    </dgm:pt>
    <dgm:pt modelId="{CE4A362B-C534-4945-910C-4BC6D7F6C4B7}" type="pres">
      <dgm:prSet presAssocID="{D5C88DC9-4324-DF4D-8EFB-6D354B4D2B80}" presName="circle" presStyleCnt="0"/>
      <dgm:spPr/>
    </dgm:pt>
    <dgm:pt modelId="{00F617B4-9298-E841-BD62-A033266F0C21}" type="pres">
      <dgm:prSet presAssocID="{D5C88DC9-4324-DF4D-8EFB-6D354B4D2B80}" presName="quadrant1" presStyleLbl="node1" presStyleIdx="0" presStyleCnt="4">
        <dgm:presLayoutVars>
          <dgm:chMax val="1"/>
          <dgm:bulletEnabled val="1"/>
        </dgm:presLayoutVars>
      </dgm:prSet>
      <dgm:spPr/>
    </dgm:pt>
    <dgm:pt modelId="{EDDEF266-51DE-DC44-AF26-E32FA088E981}" type="pres">
      <dgm:prSet presAssocID="{D5C88DC9-4324-DF4D-8EFB-6D354B4D2B80}" presName="quadrant2" presStyleLbl="node1" presStyleIdx="1" presStyleCnt="4">
        <dgm:presLayoutVars>
          <dgm:chMax val="1"/>
          <dgm:bulletEnabled val="1"/>
        </dgm:presLayoutVars>
      </dgm:prSet>
      <dgm:spPr/>
    </dgm:pt>
    <dgm:pt modelId="{CD452B54-0395-2649-8C41-37DB9DD97621}" type="pres">
      <dgm:prSet presAssocID="{D5C88DC9-4324-DF4D-8EFB-6D354B4D2B80}" presName="quadrant3" presStyleLbl="node1" presStyleIdx="2" presStyleCnt="4">
        <dgm:presLayoutVars>
          <dgm:chMax val="1"/>
          <dgm:bulletEnabled val="1"/>
        </dgm:presLayoutVars>
      </dgm:prSet>
      <dgm:spPr/>
    </dgm:pt>
    <dgm:pt modelId="{6113343A-BB6A-034E-AB38-8F0D3001B17A}" type="pres">
      <dgm:prSet presAssocID="{D5C88DC9-4324-DF4D-8EFB-6D354B4D2B80}" presName="quadrant4" presStyleLbl="node1" presStyleIdx="3" presStyleCnt="4">
        <dgm:presLayoutVars>
          <dgm:chMax val="1"/>
          <dgm:bulletEnabled val="1"/>
        </dgm:presLayoutVars>
      </dgm:prSet>
      <dgm:spPr/>
    </dgm:pt>
    <dgm:pt modelId="{CCEFB8CD-4B23-C744-BE40-2CC8535F09B1}" type="pres">
      <dgm:prSet presAssocID="{D5C88DC9-4324-DF4D-8EFB-6D354B4D2B80}" presName="quadrantPlaceholder" presStyleCnt="0"/>
      <dgm:spPr/>
    </dgm:pt>
    <dgm:pt modelId="{9A88DAEE-7AFE-9F44-9869-63C1F3263A12}" type="pres">
      <dgm:prSet presAssocID="{D5C88DC9-4324-DF4D-8EFB-6D354B4D2B80}" presName="center1" presStyleLbl="fgShp" presStyleIdx="0" presStyleCnt="2" custScaleX="128038" custScaleY="135979"/>
      <dgm:spPr>
        <a:solidFill>
          <a:schemeClr val="bg2">
            <a:lumMod val="60000"/>
            <a:lumOff val="40000"/>
          </a:schemeClr>
        </a:solidFill>
        <a:ln>
          <a:solidFill>
            <a:schemeClr val="tx1"/>
          </a:solidFill>
        </a:ln>
      </dgm:spPr>
    </dgm:pt>
    <dgm:pt modelId="{2C93085D-0F60-6F40-AA0F-B734321A0734}" type="pres">
      <dgm:prSet presAssocID="{D5C88DC9-4324-DF4D-8EFB-6D354B4D2B80}" presName="center2" presStyleLbl="fgShp" presStyleIdx="1" presStyleCnt="2" custScaleX="127809" custScaleY="128219"/>
      <dgm:spPr>
        <a:solidFill>
          <a:schemeClr val="bg2">
            <a:lumMod val="60000"/>
            <a:lumOff val="40000"/>
          </a:schemeClr>
        </a:solidFill>
        <a:ln>
          <a:solidFill>
            <a:schemeClr val="tx1"/>
          </a:solidFill>
        </a:ln>
      </dgm:spPr>
    </dgm:pt>
  </dgm:ptLst>
  <dgm:cxnLst>
    <dgm:cxn modelId="{5F49C310-661A-5D4E-A80A-A020A739607D}" srcId="{D5C88DC9-4324-DF4D-8EFB-6D354B4D2B80}" destId="{B80553A7-79B0-C74E-AE23-BB5AE8A311CF}" srcOrd="0" destOrd="0" parTransId="{7FCBDF66-9FF5-6846-AED8-A258C4683DDE}" sibTransId="{8C5F2FD3-BDE6-1649-B1A2-193567AE6A36}"/>
    <dgm:cxn modelId="{7EE11C11-77E7-7040-B784-0A1FFC0EB8B0}" type="presOf" srcId="{B80553A7-79B0-C74E-AE23-BB5AE8A311CF}" destId="{00F617B4-9298-E841-BD62-A033266F0C21}" srcOrd="0" destOrd="0" presId="urn:microsoft.com/office/officeart/2005/8/layout/cycle4"/>
    <dgm:cxn modelId="{9BCBEB23-8517-004C-A40E-5BB59A146637}" srcId="{D5C88DC9-4324-DF4D-8EFB-6D354B4D2B80}" destId="{E21A45C0-D1A3-8A41-B669-3405D33F0DCB}" srcOrd="2" destOrd="0" parTransId="{0ABE8476-79E8-4B4E-96BC-5394497A22E1}" sibTransId="{CC6AF3F1-DB9B-EF49-9550-AD559089618B}"/>
    <dgm:cxn modelId="{10FC3B35-6BB8-F845-813E-5BBA24B227C0}" type="presOf" srcId="{248559C3-8D96-F145-9ADB-CF3838AA5A41}" destId="{6113343A-BB6A-034E-AB38-8F0D3001B17A}" srcOrd="0" destOrd="0" presId="urn:microsoft.com/office/officeart/2005/8/layout/cycle4"/>
    <dgm:cxn modelId="{74BE3A46-D30A-CB42-B608-D5CF9EFF3692}" srcId="{D5C88DC9-4324-DF4D-8EFB-6D354B4D2B80}" destId="{D7DB0386-00F4-2F48-8B94-EF8C6E103D50}" srcOrd="1" destOrd="0" parTransId="{23D6F4F1-C999-AE4E-B9E3-ED051198FF12}" sibTransId="{A564942C-76CF-7A48-9E3A-7EB453481F96}"/>
    <dgm:cxn modelId="{0499D082-78F5-8642-A528-8D20CCF44591}" type="presOf" srcId="{E21A45C0-D1A3-8A41-B669-3405D33F0DCB}" destId="{CD452B54-0395-2649-8C41-37DB9DD97621}" srcOrd="0" destOrd="0" presId="urn:microsoft.com/office/officeart/2005/8/layout/cycle4"/>
    <dgm:cxn modelId="{F66F94E2-43D2-9848-8676-E2CB78111669}" type="presOf" srcId="{D7DB0386-00F4-2F48-8B94-EF8C6E103D50}" destId="{EDDEF266-51DE-DC44-AF26-E32FA088E981}" srcOrd="0" destOrd="0" presId="urn:microsoft.com/office/officeart/2005/8/layout/cycle4"/>
    <dgm:cxn modelId="{B56954E9-5759-7E4A-A692-9FEA38BF8487}" srcId="{D5C88DC9-4324-DF4D-8EFB-6D354B4D2B80}" destId="{248559C3-8D96-F145-9ADB-CF3838AA5A41}" srcOrd="3" destOrd="0" parTransId="{5F512617-0F79-B54E-955F-745DE47193B1}" sibTransId="{647C3597-DC6E-6D47-B41C-D37BC469CE38}"/>
    <dgm:cxn modelId="{B54760EF-EF26-244E-B800-DBE25F3EBE37}" type="presOf" srcId="{D5C88DC9-4324-DF4D-8EFB-6D354B4D2B80}" destId="{1BC1E61B-6E66-FA4F-91FC-69B461A5C096}" srcOrd="0" destOrd="0" presId="urn:microsoft.com/office/officeart/2005/8/layout/cycle4"/>
    <dgm:cxn modelId="{DDC95C12-81DB-F642-A3B6-BE23445AD38E}" type="presParOf" srcId="{1BC1E61B-6E66-FA4F-91FC-69B461A5C096}" destId="{43B84227-3430-EC45-B4E6-D3A07D5AA668}" srcOrd="0" destOrd="0" presId="urn:microsoft.com/office/officeart/2005/8/layout/cycle4"/>
    <dgm:cxn modelId="{998D7602-A41F-3044-B47F-9CEBFB83699B}" type="presParOf" srcId="{43B84227-3430-EC45-B4E6-D3A07D5AA668}" destId="{667269C6-4D37-FA46-9EF2-9C678C1C504D}" srcOrd="0" destOrd="0" presId="urn:microsoft.com/office/officeart/2005/8/layout/cycle4"/>
    <dgm:cxn modelId="{0D176B87-886B-FD48-8E64-67F9933B71C7}" type="presParOf" srcId="{1BC1E61B-6E66-FA4F-91FC-69B461A5C096}" destId="{CE4A362B-C534-4945-910C-4BC6D7F6C4B7}" srcOrd="1" destOrd="0" presId="urn:microsoft.com/office/officeart/2005/8/layout/cycle4"/>
    <dgm:cxn modelId="{EBDB4E34-D544-7D4B-BACF-5F2D973138FB}" type="presParOf" srcId="{CE4A362B-C534-4945-910C-4BC6D7F6C4B7}" destId="{00F617B4-9298-E841-BD62-A033266F0C21}" srcOrd="0" destOrd="0" presId="urn:microsoft.com/office/officeart/2005/8/layout/cycle4"/>
    <dgm:cxn modelId="{0D9B19A2-5D15-404A-81C6-721283B9C796}" type="presParOf" srcId="{CE4A362B-C534-4945-910C-4BC6D7F6C4B7}" destId="{EDDEF266-51DE-DC44-AF26-E32FA088E981}" srcOrd="1" destOrd="0" presId="urn:microsoft.com/office/officeart/2005/8/layout/cycle4"/>
    <dgm:cxn modelId="{9B076AE5-7CAE-4F4C-814B-457052659BC6}" type="presParOf" srcId="{CE4A362B-C534-4945-910C-4BC6D7F6C4B7}" destId="{CD452B54-0395-2649-8C41-37DB9DD97621}" srcOrd="2" destOrd="0" presId="urn:microsoft.com/office/officeart/2005/8/layout/cycle4"/>
    <dgm:cxn modelId="{B18D58C0-37EE-BA43-8F94-0CE17A6D8DC7}" type="presParOf" srcId="{CE4A362B-C534-4945-910C-4BC6D7F6C4B7}" destId="{6113343A-BB6A-034E-AB38-8F0D3001B17A}" srcOrd="3" destOrd="0" presId="urn:microsoft.com/office/officeart/2005/8/layout/cycle4"/>
    <dgm:cxn modelId="{4A7BB8BB-757B-5D49-B01E-BBADB7004081}" type="presParOf" srcId="{CE4A362B-C534-4945-910C-4BC6D7F6C4B7}" destId="{CCEFB8CD-4B23-C744-BE40-2CC8535F09B1}" srcOrd="4" destOrd="0" presId="urn:microsoft.com/office/officeart/2005/8/layout/cycle4"/>
    <dgm:cxn modelId="{8834A411-37C5-7C4C-8892-BEDE108E10A7}" type="presParOf" srcId="{1BC1E61B-6E66-FA4F-91FC-69B461A5C096}" destId="{9A88DAEE-7AFE-9F44-9869-63C1F3263A12}" srcOrd="2" destOrd="0" presId="urn:microsoft.com/office/officeart/2005/8/layout/cycle4"/>
    <dgm:cxn modelId="{48F535F2-D8A5-E643-B2DB-1C99EF7E0BF7}" type="presParOf" srcId="{1BC1E61B-6E66-FA4F-91FC-69B461A5C096}" destId="{2C93085D-0F60-6F40-AA0F-B734321A0734}"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5C88DC9-4324-DF4D-8EFB-6D354B4D2B80}" type="doc">
      <dgm:prSet loTypeId="urn:microsoft.com/office/officeart/2005/8/layout/cycle4" loCatId="" qsTypeId="urn:microsoft.com/office/officeart/2005/8/quickstyle/simple1" qsCatId="simple" csTypeId="urn:microsoft.com/office/officeart/2005/8/colors/accent1_2" csCatId="accent1" phldr="1"/>
      <dgm:spPr/>
      <dgm:t>
        <a:bodyPr/>
        <a:lstStyle/>
        <a:p>
          <a:endParaRPr lang="en-US"/>
        </a:p>
      </dgm:t>
    </dgm:pt>
    <dgm:pt modelId="{B80553A7-79B0-C74E-AE23-BB5AE8A311CF}">
      <dgm:prSet phldrT="[Text]"/>
      <dgm:spPr/>
      <dgm:t>
        <a:bodyPr/>
        <a:lstStyle/>
        <a:p>
          <a:r>
            <a:rPr lang="en-US"/>
            <a:t>Adapt</a:t>
          </a:r>
        </a:p>
      </dgm:t>
    </dgm:pt>
    <dgm:pt modelId="{7FCBDF66-9FF5-6846-AED8-A258C4683DDE}" type="parTrans" cxnId="{5F49C310-661A-5D4E-A80A-A020A739607D}">
      <dgm:prSet/>
      <dgm:spPr/>
      <dgm:t>
        <a:bodyPr/>
        <a:lstStyle/>
        <a:p>
          <a:endParaRPr lang="en-US"/>
        </a:p>
      </dgm:t>
    </dgm:pt>
    <dgm:pt modelId="{8C5F2FD3-BDE6-1649-B1A2-193567AE6A36}" type="sibTrans" cxnId="{5F49C310-661A-5D4E-A80A-A020A739607D}">
      <dgm:prSet/>
      <dgm:spPr/>
      <dgm:t>
        <a:bodyPr/>
        <a:lstStyle/>
        <a:p>
          <a:endParaRPr lang="en-US"/>
        </a:p>
      </dgm:t>
    </dgm:pt>
    <dgm:pt modelId="{D7DB0386-00F4-2F48-8B94-EF8C6E103D50}">
      <dgm:prSet phldrT="[Text]"/>
      <dgm:spPr/>
      <dgm:t>
        <a:bodyPr/>
        <a:lstStyle/>
        <a:p>
          <a:r>
            <a:rPr lang="en-US"/>
            <a:t>Plan</a:t>
          </a:r>
        </a:p>
      </dgm:t>
    </dgm:pt>
    <dgm:pt modelId="{23D6F4F1-C999-AE4E-B9E3-ED051198FF12}" type="parTrans" cxnId="{74BE3A46-D30A-CB42-B608-D5CF9EFF3692}">
      <dgm:prSet/>
      <dgm:spPr/>
      <dgm:t>
        <a:bodyPr/>
        <a:lstStyle/>
        <a:p>
          <a:endParaRPr lang="en-US"/>
        </a:p>
      </dgm:t>
    </dgm:pt>
    <dgm:pt modelId="{A564942C-76CF-7A48-9E3A-7EB453481F96}" type="sibTrans" cxnId="{74BE3A46-D30A-CB42-B608-D5CF9EFF3692}">
      <dgm:prSet/>
      <dgm:spPr/>
      <dgm:t>
        <a:bodyPr/>
        <a:lstStyle/>
        <a:p>
          <a:endParaRPr lang="en-US"/>
        </a:p>
      </dgm:t>
    </dgm:pt>
    <dgm:pt modelId="{E21A45C0-D1A3-8A41-B669-3405D33F0DCB}">
      <dgm:prSet phldrT="[Text]"/>
      <dgm:spPr/>
      <dgm:t>
        <a:bodyPr/>
        <a:lstStyle/>
        <a:p>
          <a:r>
            <a:rPr lang="en-US"/>
            <a:t>Do</a:t>
          </a:r>
        </a:p>
      </dgm:t>
    </dgm:pt>
    <dgm:pt modelId="{0ABE8476-79E8-4B4E-96BC-5394497A22E1}" type="parTrans" cxnId="{9BCBEB23-8517-004C-A40E-5BB59A146637}">
      <dgm:prSet/>
      <dgm:spPr/>
      <dgm:t>
        <a:bodyPr/>
        <a:lstStyle/>
        <a:p>
          <a:endParaRPr lang="en-US"/>
        </a:p>
      </dgm:t>
    </dgm:pt>
    <dgm:pt modelId="{CC6AF3F1-DB9B-EF49-9550-AD559089618B}" type="sibTrans" cxnId="{9BCBEB23-8517-004C-A40E-5BB59A146637}">
      <dgm:prSet/>
      <dgm:spPr/>
      <dgm:t>
        <a:bodyPr/>
        <a:lstStyle/>
        <a:p>
          <a:endParaRPr lang="en-US"/>
        </a:p>
      </dgm:t>
    </dgm:pt>
    <dgm:pt modelId="{248559C3-8D96-F145-9ADB-CF3838AA5A41}">
      <dgm:prSet phldrT="[Text]"/>
      <dgm:spPr/>
      <dgm:t>
        <a:bodyPr/>
        <a:lstStyle/>
        <a:p>
          <a:r>
            <a:rPr lang="en-US"/>
            <a:t>Check</a:t>
          </a:r>
        </a:p>
      </dgm:t>
    </dgm:pt>
    <dgm:pt modelId="{5F512617-0F79-B54E-955F-745DE47193B1}" type="parTrans" cxnId="{B56954E9-5759-7E4A-A692-9FEA38BF8487}">
      <dgm:prSet/>
      <dgm:spPr/>
      <dgm:t>
        <a:bodyPr/>
        <a:lstStyle/>
        <a:p>
          <a:endParaRPr lang="en-US"/>
        </a:p>
      </dgm:t>
    </dgm:pt>
    <dgm:pt modelId="{647C3597-DC6E-6D47-B41C-D37BC469CE38}" type="sibTrans" cxnId="{B56954E9-5759-7E4A-A692-9FEA38BF8487}">
      <dgm:prSet/>
      <dgm:spPr/>
      <dgm:t>
        <a:bodyPr/>
        <a:lstStyle/>
        <a:p>
          <a:endParaRPr lang="en-US"/>
        </a:p>
      </dgm:t>
    </dgm:pt>
    <dgm:pt modelId="{1BC1E61B-6E66-FA4F-91FC-69B461A5C096}" type="pres">
      <dgm:prSet presAssocID="{D5C88DC9-4324-DF4D-8EFB-6D354B4D2B80}" presName="cycleMatrixDiagram" presStyleCnt="0">
        <dgm:presLayoutVars>
          <dgm:chMax val="1"/>
          <dgm:dir/>
          <dgm:animLvl val="lvl"/>
          <dgm:resizeHandles val="exact"/>
        </dgm:presLayoutVars>
      </dgm:prSet>
      <dgm:spPr/>
    </dgm:pt>
    <dgm:pt modelId="{43B84227-3430-EC45-B4E6-D3A07D5AA668}" type="pres">
      <dgm:prSet presAssocID="{D5C88DC9-4324-DF4D-8EFB-6D354B4D2B80}" presName="children" presStyleCnt="0"/>
      <dgm:spPr/>
    </dgm:pt>
    <dgm:pt modelId="{667269C6-4D37-FA46-9EF2-9C678C1C504D}" type="pres">
      <dgm:prSet presAssocID="{D5C88DC9-4324-DF4D-8EFB-6D354B4D2B80}" presName="childPlaceholder" presStyleCnt="0"/>
      <dgm:spPr/>
    </dgm:pt>
    <dgm:pt modelId="{CE4A362B-C534-4945-910C-4BC6D7F6C4B7}" type="pres">
      <dgm:prSet presAssocID="{D5C88DC9-4324-DF4D-8EFB-6D354B4D2B80}" presName="circle" presStyleCnt="0"/>
      <dgm:spPr/>
    </dgm:pt>
    <dgm:pt modelId="{00F617B4-9298-E841-BD62-A033266F0C21}" type="pres">
      <dgm:prSet presAssocID="{D5C88DC9-4324-DF4D-8EFB-6D354B4D2B80}" presName="quadrant1" presStyleLbl="node1" presStyleIdx="0" presStyleCnt="4">
        <dgm:presLayoutVars>
          <dgm:chMax val="1"/>
          <dgm:bulletEnabled val="1"/>
        </dgm:presLayoutVars>
      </dgm:prSet>
      <dgm:spPr/>
    </dgm:pt>
    <dgm:pt modelId="{EDDEF266-51DE-DC44-AF26-E32FA088E981}" type="pres">
      <dgm:prSet presAssocID="{D5C88DC9-4324-DF4D-8EFB-6D354B4D2B80}" presName="quadrant2" presStyleLbl="node1" presStyleIdx="1" presStyleCnt="4">
        <dgm:presLayoutVars>
          <dgm:chMax val="1"/>
          <dgm:bulletEnabled val="1"/>
        </dgm:presLayoutVars>
      </dgm:prSet>
      <dgm:spPr/>
    </dgm:pt>
    <dgm:pt modelId="{CD452B54-0395-2649-8C41-37DB9DD97621}" type="pres">
      <dgm:prSet presAssocID="{D5C88DC9-4324-DF4D-8EFB-6D354B4D2B80}" presName="quadrant3" presStyleLbl="node1" presStyleIdx="2" presStyleCnt="4">
        <dgm:presLayoutVars>
          <dgm:chMax val="1"/>
          <dgm:bulletEnabled val="1"/>
        </dgm:presLayoutVars>
      </dgm:prSet>
      <dgm:spPr/>
    </dgm:pt>
    <dgm:pt modelId="{6113343A-BB6A-034E-AB38-8F0D3001B17A}" type="pres">
      <dgm:prSet presAssocID="{D5C88DC9-4324-DF4D-8EFB-6D354B4D2B80}" presName="quadrant4" presStyleLbl="node1" presStyleIdx="3" presStyleCnt="4">
        <dgm:presLayoutVars>
          <dgm:chMax val="1"/>
          <dgm:bulletEnabled val="1"/>
        </dgm:presLayoutVars>
      </dgm:prSet>
      <dgm:spPr/>
    </dgm:pt>
    <dgm:pt modelId="{CCEFB8CD-4B23-C744-BE40-2CC8535F09B1}" type="pres">
      <dgm:prSet presAssocID="{D5C88DC9-4324-DF4D-8EFB-6D354B4D2B80}" presName="quadrantPlaceholder" presStyleCnt="0"/>
      <dgm:spPr/>
    </dgm:pt>
    <dgm:pt modelId="{9A88DAEE-7AFE-9F44-9869-63C1F3263A12}" type="pres">
      <dgm:prSet presAssocID="{D5C88DC9-4324-DF4D-8EFB-6D354B4D2B80}" presName="center1" presStyleLbl="fgShp" presStyleIdx="0" presStyleCnt="2" custScaleX="128038" custScaleY="135979"/>
      <dgm:spPr>
        <a:solidFill>
          <a:schemeClr val="bg2">
            <a:lumMod val="60000"/>
            <a:lumOff val="40000"/>
          </a:schemeClr>
        </a:solidFill>
        <a:ln>
          <a:solidFill>
            <a:schemeClr val="tx1"/>
          </a:solidFill>
        </a:ln>
      </dgm:spPr>
    </dgm:pt>
    <dgm:pt modelId="{2C93085D-0F60-6F40-AA0F-B734321A0734}" type="pres">
      <dgm:prSet presAssocID="{D5C88DC9-4324-DF4D-8EFB-6D354B4D2B80}" presName="center2" presStyleLbl="fgShp" presStyleIdx="1" presStyleCnt="2" custScaleX="127809" custScaleY="128219"/>
      <dgm:spPr>
        <a:solidFill>
          <a:schemeClr val="bg2">
            <a:lumMod val="60000"/>
            <a:lumOff val="40000"/>
          </a:schemeClr>
        </a:solidFill>
        <a:ln>
          <a:solidFill>
            <a:schemeClr val="tx1"/>
          </a:solidFill>
        </a:ln>
      </dgm:spPr>
    </dgm:pt>
  </dgm:ptLst>
  <dgm:cxnLst>
    <dgm:cxn modelId="{5F49C310-661A-5D4E-A80A-A020A739607D}" srcId="{D5C88DC9-4324-DF4D-8EFB-6D354B4D2B80}" destId="{B80553A7-79B0-C74E-AE23-BB5AE8A311CF}" srcOrd="0" destOrd="0" parTransId="{7FCBDF66-9FF5-6846-AED8-A258C4683DDE}" sibTransId="{8C5F2FD3-BDE6-1649-B1A2-193567AE6A36}"/>
    <dgm:cxn modelId="{7EE11C11-77E7-7040-B784-0A1FFC0EB8B0}" type="presOf" srcId="{B80553A7-79B0-C74E-AE23-BB5AE8A311CF}" destId="{00F617B4-9298-E841-BD62-A033266F0C21}" srcOrd="0" destOrd="0" presId="urn:microsoft.com/office/officeart/2005/8/layout/cycle4"/>
    <dgm:cxn modelId="{9BCBEB23-8517-004C-A40E-5BB59A146637}" srcId="{D5C88DC9-4324-DF4D-8EFB-6D354B4D2B80}" destId="{E21A45C0-D1A3-8A41-B669-3405D33F0DCB}" srcOrd="2" destOrd="0" parTransId="{0ABE8476-79E8-4B4E-96BC-5394497A22E1}" sibTransId="{CC6AF3F1-DB9B-EF49-9550-AD559089618B}"/>
    <dgm:cxn modelId="{10FC3B35-6BB8-F845-813E-5BBA24B227C0}" type="presOf" srcId="{248559C3-8D96-F145-9ADB-CF3838AA5A41}" destId="{6113343A-BB6A-034E-AB38-8F0D3001B17A}" srcOrd="0" destOrd="0" presId="urn:microsoft.com/office/officeart/2005/8/layout/cycle4"/>
    <dgm:cxn modelId="{74BE3A46-D30A-CB42-B608-D5CF9EFF3692}" srcId="{D5C88DC9-4324-DF4D-8EFB-6D354B4D2B80}" destId="{D7DB0386-00F4-2F48-8B94-EF8C6E103D50}" srcOrd="1" destOrd="0" parTransId="{23D6F4F1-C999-AE4E-B9E3-ED051198FF12}" sibTransId="{A564942C-76CF-7A48-9E3A-7EB453481F96}"/>
    <dgm:cxn modelId="{0499D082-78F5-8642-A528-8D20CCF44591}" type="presOf" srcId="{E21A45C0-D1A3-8A41-B669-3405D33F0DCB}" destId="{CD452B54-0395-2649-8C41-37DB9DD97621}" srcOrd="0" destOrd="0" presId="urn:microsoft.com/office/officeart/2005/8/layout/cycle4"/>
    <dgm:cxn modelId="{F66F94E2-43D2-9848-8676-E2CB78111669}" type="presOf" srcId="{D7DB0386-00F4-2F48-8B94-EF8C6E103D50}" destId="{EDDEF266-51DE-DC44-AF26-E32FA088E981}" srcOrd="0" destOrd="0" presId="urn:microsoft.com/office/officeart/2005/8/layout/cycle4"/>
    <dgm:cxn modelId="{B56954E9-5759-7E4A-A692-9FEA38BF8487}" srcId="{D5C88DC9-4324-DF4D-8EFB-6D354B4D2B80}" destId="{248559C3-8D96-F145-9ADB-CF3838AA5A41}" srcOrd="3" destOrd="0" parTransId="{5F512617-0F79-B54E-955F-745DE47193B1}" sibTransId="{647C3597-DC6E-6D47-B41C-D37BC469CE38}"/>
    <dgm:cxn modelId="{B54760EF-EF26-244E-B800-DBE25F3EBE37}" type="presOf" srcId="{D5C88DC9-4324-DF4D-8EFB-6D354B4D2B80}" destId="{1BC1E61B-6E66-FA4F-91FC-69B461A5C096}" srcOrd="0" destOrd="0" presId="urn:microsoft.com/office/officeart/2005/8/layout/cycle4"/>
    <dgm:cxn modelId="{DDC95C12-81DB-F642-A3B6-BE23445AD38E}" type="presParOf" srcId="{1BC1E61B-6E66-FA4F-91FC-69B461A5C096}" destId="{43B84227-3430-EC45-B4E6-D3A07D5AA668}" srcOrd="0" destOrd="0" presId="urn:microsoft.com/office/officeart/2005/8/layout/cycle4"/>
    <dgm:cxn modelId="{998D7602-A41F-3044-B47F-9CEBFB83699B}" type="presParOf" srcId="{43B84227-3430-EC45-B4E6-D3A07D5AA668}" destId="{667269C6-4D37-FA46-9EF2-9C678C1C504D}" srcOrd="0" destOrd="0" presId="urn:microsoft.com/office/officeart/2005/8/layout/cycle4"/>
    <dgm:cxn modelId="{0D176B87-886B-FD48-8E64-67F9933B71C7}" type="presParOf" srcId="{1BC1E61B-6E66-FA4F-91FC-69B461A5C096}" destId="{CE4A362B-C534-4945-910C-4BC6D7F6C4B7}" srcOrd="1" destOrd="0" presId="urn:microsoft.com/office/officeart/2005/8/layout/cycle4"/>
    <dgm:cxn modelId="{EBDB4E34-D544-7D4B-BACF-5F2D973138FB}" type="presParOf" srcId="{CE4A362B-C534-4945-910C-4BC6D7F6C4B7}" destId="{00F617B4-9298-E841-BD62-A033266F0C21}" srcOrd="0" destOrd="0" presId="urn:microsoft.com/office/officeart/2005/8/layout/cycle4"/>
    <dgm:cxn modelId="{0D9B19A2-5D15-404A-81C6-721283B9C796}" type="presParOf" srcId="{CE4A362B-C534-4945-910C-4BC6D7F6C4B7}" destId="{EDDEF266-51DE-DC44-AF26-E32FA088E981}" srcOrd="1" destOrd="0" presId="urn:microsoft.com/office/officeart/2005/8/layout/cycle4"/>
    <dgm:cxn modelId="{9B076AE5-7CAE-4F4C-814B-457052659BC6}" type="presParOf" srcId="{CE4A362B-C534-4945-910C-4BC6D7F6C4B7}" destId="{CD452B54-0395-2649-8C41-37DB9DD97621}" srcOrd="2" destOrd="0" presId="urn:microsoft.com/office/officeart/2005/8/layout/cycle4"/>
    <dgm:cxn modelId="{B18D58C0-37EE-BA43-8F94-0CE17A6D8DC7}" type="presParOf" srcId="{CE4A362B-C534-4945-910C-4BC6D7F6C4B7}" destId="{6113343A-BB6A-034E-AB38-8F0D3001B17A}" srcOrd="3" destOrd="0" presId="urn:microsoft.com/office/officeart/2005/8/layout/cycle4"/>
    <dgm:cxn modelId="{4A7BB8BB-757B-5D49-B01E-BBADB7004081}" type="presParOf" srcId="{CE4A362B-C534-4945-910C-4BC6D7F6C4B7}" destId="{CCEFB8CD-4B23-C744-BE40-2CC8535F09B1}" srcOrd="4" destOrd="0" presId="urn:microsoft.com/office/officeart/2005/8/layout/cycle4"/>
    <dgm:cxn modelId="{8834A411-37C5-7C4C-8892-BEDE108E10A7}" type="presParOf" srcId="{1BC1E61B-6E66-FA4F-91FC-69B461A5C096}" destId="{9A88DAEE-7AFE-9F44-9869-63C1F3263A12}" srcOrd="2" destOrd="0" presId="urn:microsoft.com/office/officeart/2005/8/layout/cycle4"/>
    <dgm:cxn modelId="{48F535F2-D8A5-E643-B2DB-1C99EF7E0BF7}" type="presParOf" srcId="{1BC1E61B-6E66-FA4F-91FC-69B461A5C096}" destId="{2C93085D-0F60-6F40-AA0F-B734321A0734}" srcOrd="3" destOrd="0" presId="urn:microsoft.com/office/officeart/2005/8/layout/cycle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5C88DC9-4324-DF4D-8EFB-6D354B4D2B80}" type="doc">
      <dgm:prSet loTypeId="urn:microsoft.com/office/officeart/2005/8/layout/cycle4" loCatId="" qsTypeId="urn:microsoft.com/office/officeart/2005/8/quickstyle/simple1" qsCatId="simple" csTypeId="urn:microsoft.com/office/officeart/2005/8/colors/accent1_2" csCatId="accent1" phldr="1"/>
      <dgm:spPr/>
      <dgm:t>
        <a:bodyPr/>
        <a:lstStyle/>
        <a:p>
          <a:endParaRPr lang="en-US"/>
        </a:p>
      </dgm:t>
    </dgm:pt>
    <dgm:pt modelId="{B80553A7-79B0-C74E-AE23-BB5AE8A311CF}">
      <dgm:prSet phldrT="[Text]"/>
      <dgm:spPr/>
      <dgm:t>
        <a:bodyPr/>
        <a:lstStyle/>
        <a:p>
          <a:r>
            <a:rPr lang="en-US"/>
            <a:t>Adapt</a:t>
          </a:r>
        </a:p>
      </dgm:t>
    </dgm:pt>
    <dgm:pt modelId="{7FCBDF66-9FF5-6846-AED8-A258C4683DDE}" type="parTrans" cxnId="{5F49C310-661A-5D4E-A80A-A020A739607D}">
      <dgm:prSet/>
      <dgm:spPr/>
      <dgm:t>
        <a:bodyPr/>
        <a:lstStyle/>
        <a:p>
          <a:endParaRPr lang="en-US"/>
        </a:p>
      </dgm:t>
    </dgm:pt>
    <dgm:pt modelId="{8C5F2FD3-BDE6-1649-B1A2-193567AE6A36}" type="sibTrans" cxnId="{5F49C310-661A-5D4E-A80A-A020A739607D}">
      <dgm:prSet/>
      <dgm:spPr/>
      <dgm:t>
        <a:bodyPr/>
        <a:lstStyle/>
        <a:p>
          <a:endParaRPr lang="en-US"/>
        </a:p>
      </dgm:t>
    </dgm:pt>
    <dgm:pt modelId="{D7DB0386-00F4-2F48-8B94-EF8C6E103D50}">
      <dgm:prSet phldrT="[Text]"/>
      <dgm:spPr/>
      <dgm:t>
        <a:bodyPr/>
        <a:lstStyle/>
        <a:p>
          <a:r>
            <a:rPr lang="en-US"/>
            <a:t>Plan</a:t>
          </a:r>
        </a:p>
      </dgm:t>
    </dgm:pt>
    <dgm:pt modelId="{23D6F4F1-C999-AE4E-B9E3-ED051198FF12}" type="parTrans" cxnId="{74BE3A46-D30A-CB42-B608-D5CF9EFF3692}">
      <dgm:prSet/>
      <dgm:spPr/>
      <dgm:t>
        <a:bodyPr/>
        <a:lstStyle/>
        <a:p>
          <a:endParaRPr lang="en-US"/>
        </a:p>
      </dgm:t>
    </dgm:pt>
    <dgm:pt modelId="{A564942C-76CF-7A48-9E3A-7EB453481F96}" type="sibTrans" cxnId="{74BE3A46-D30A-CB42-B608-D5CF9EFF3692}">
      <dgm:prSet/>
      <dgm:spPr/>
      <dgm:t>
        <a:bodyPr/>
        <a:lstStyle/>
        <a:p>
          <a:endParaRPr lang="en-US"/>
        </a:p>
      </dgm:t>
    </dgm:pt>
    <dgm:pt modelId="{E21A45C0-D1A3-8A41-B669-3405D33F0DCB}">
      <dgm:prSet phldrT="[Text]"/>
      <dgm:spPr/>
      <dgm:t>
        <a:bodyPr/>
        <a:lstStyle/>
        <a:p>
          <a:r>
            <a:rPr lang="en-US"/>
            <a:t>Do</a:t>
          </a:r>
        </a:p>
      </dgm:t>
    </dgm:pt>
    <dgm:pt modelId="{0ABE8476-79E8-4B4E-96BC-5394497A22E1}" type="parTrans" cxnId="{9BCBEB23-8517-004C-A40E-5BB59A146637}">
      <dgm:prSet/>
      <dgm:spPr/>
      <dgm:t>
        <a:bodyPr/>
        <a:lstStyle/>
        <a:p>
          <a:endParaRPr lang="en-US"/>
        </a:p>
      </dgm:t>
    </dgm:pt>
    <dgm:pt modelId="{CC6AF3F1-DB9B-EF49-9550-AD559089618B}" type="sibTrans" cxnId="{9BCBEB23-8517-004C-A40E-5BB59A146637}">
      <dgm:prSet/>
      <dgm:spPr/>
      <dgm:t>
        <a:bodyPr/>
        <a:lstStyle/>
        <a:p>
          <a:endParaRPr lang="en-US"/>
        </a:p>
      </dgm:t>
    </dgm:pt>
    <dgm:pt modelId="{248559C3-8D96-F145-9ADB-CF3838AA5A41}">
      <dgm:prSet phldrT="[Text]"/>
      <dgm:spPr/>
      <dgm:t>
        <a:bodyPr/>
        <a:lstStyle/>
        <a:p>
          <a:r>
            <a:rPr lang="en-US"/>
            <a:t>Check</a:t>
          </a:r>
        </a:p>
      </dgm:t>
    </dgm:pt>
    <dgm:pt modelId="{5F512617-0F79-B54E-955F-745DE47193B1}" type="parTrans" cxnId="{B56954E9-5759-7E4A-A692-9FEA38BF8487}">
      <dgm:prSet/>
      <dgm:spPr/>
      <dgm:t>
        <a:bodyPr/>
        <a:lstStyle/>
        <a:p>
          <a:endParaRPr lang="en-US"/>
        </a:p>
      </dgm:t>
    </dgm:pt>
    <dgm:pt modelId="{647C3597-DC6E-6D47-B41C-D37BC469CE38}" type="sibTrans" cxnId="{B56954E9-5759-7E4A-A692-9FEA38BF8487}">
      <dgm:prSet/>
      <dgm:spPr/>
      <dgm:t>
        <a:bodyPr/>
        <a:lstStyle/>
        <a:p>
          <a:endParaRPr lang="en-US"/>
        </a:p>
      </dgm:t>
    </dgm:pt>
    <dgm:pt modelId="{1BC1E61B-6E66-FA4F-91FC-69B461A5C096}" type="pres">
      <dgm:prSet presAssocID="{D5C88DC9-4324-DF4D-8EFB-6D354B4D2B80}" presName="cycleMatrixDiagram" presStyleCnt="0">
        <dgm:presLayoutVars>
          <dgm:chMax val="1"/>
          <dgm:dir/>
          <dgm:animLvl val="lvl"/>
          <dgm:resizeHandles val="exact"/>
        </dgm:presLayoutVars>
      </dgm:prSet>
      <dgm:spPr/>
    </dgm:pt>
    <dgm:pt modelId="{43B84227-3430-EC45-B4E6-D3A07D5AA668}" type="pres">
      <dgm:prSet presAssocID="{D5C88DC9-4324-DF4D-8EFB-6D354B4D2B80}" presName="children" presStyleCnt="0"/>
      <dgm:spPr/>
    </dgm:pt>
    <dgm:pt modelId="{667269C6-4D37-FA46-9EF2-9C678C1C504D}" type="pres">
      <dgm:prSet presAssocID="{D5C88DC9-4324-DF4D-8EFB-6D354B4D2B80}" presName="childPlaceholder" presStyleCnt="0"/>
      <dgm:spPr/>
    </dgm:pt>
    <dgm:pt modelId="{CE4A362B-C534-4945-910C-4BC6D7F6C4B7}" type="pres">
      <dgm:prSet presAssocID="{D5C88DC9-4324-DF4D-8EFB-6D354B4D2B80}" presName="circle" presStyleCnt="0"/>
      <dgm:spPr/>
    </dgm:pt>
    <dgm:pt modelId="{00F617B4-9298-E841-BD62-A033266F0C21}" type="pres">
      <dgm:prSet presAssocID="{D5C88DC9-4324-DF4D-8EFB-6D354B4D2B80}" presName="quadrant1" presStyleLbl="node1" presStyleIdx="0" presStyleCnt="4">
        <dgm:presLayoutVars>
          <dgm:chMax val="1"/>
          <dgm:bulletEnabled val="1"/>
        </dgm:presLayoutVars>
      </dgm:prSet>
      <dgm:spPr/>
    </dgm:pt>
    <dgm:pt modelId="{EDDEF266-51DE-DC44-AF26-E32FA088E981}" type="pres">
      <dgm:prSet presAssocID="{D5C88DC9-4324-DF4D-8EFB-6D354B4D2B80}" presName="quadrant2" presStyleLbl="node1" presStyleIdx="1" presStyleCnt="4">
        <dgm:presLayoutVars>
          <dgm:chMax val="1"/>
          <dgm:bulletEnabled val="1"/>
        </dgm:presLayoutVars>
      </dgm:prSet>
      <dgm:spPr/>
    </dgm:pt>
    <dgm:pt modelId="{CD452B54-0395-2649-8C41-37DB9DD97621}" type="pres">
      <dgm:prSet presAssocID="{D5C88DC9-4324-DF4D-8EFB-6D354B4D2B80}" presName="quadrant3" presStyleLbl="node1" presStyleIdx="2" presStyleCnt="4">
        <dgm:presLayoutVars>
          <dgm:chMax val="1"/>
          <dgm:bulletEnabled val="1"/>
        </dgm:presLayoutVars>
      </dgm:prSet>
      <dgm:spPr/>
    </dgm:pt>
    <dgm:pt modelId="{6113343A-BB6A-034E-AB38-8F0D3001B17A}" type="pres">
      <dgm:prSet presAssocID="{D5C88DC9-4324-DF4D-8EFB-6D354B4D2B80}" presName="quadrant4" presStyleLbl="node1" presStyleIdx="3" presStyleCnt="4">
        <dgm:presLayoutVars>
          <dgm:chMax val="1"/>
          <dgm:bulletEnabled val="1"/>
        </dgm:presLayoutVars>
      </dgm:prSet>
      <dgm:spPr/>
    </dgm:pt>
    <dgm:pt modelId="{CCEFB8CD-4B23-C744-BE40-2CC8535F09B1}" type="pres">
      <dgm:prSet presAssocID="{D5C88DC9-4324-DF4D-8EFB-6D354B4D2B80}" presName="quadrantPlaceholder" presStyleCnt="0"/>
      <dgm:spPr/>
    </dgm:pt>
    <dgm:pt modelId="{9A88DAEE-7AFE-9F44-9869-63C1F3263A12}" type="pres">
      <dgm:prSet presAssocID="{D5C88DC9-4324-DF4D-8EFB-6D354B4D2B80}" presName="center1" presStyleLbl="fgShp" presStyleIdx="0" presStyleCnt="2" custScaleX="128038" custScaleY="135979"/>
      <dgm:spPr>
        <a:solidFill>
          <a:schemeClr val="bg2">
            <a:lumMod val="60000"/>
            <a:lumOff val="40000"/>
          </a:schemeClr>
        </a:solidFill>
        <a:ln>
          <a:solidFill>
            <a:schemeClr val="tx1"/>
          </a:solidFill>
        </a:ln>
      </dgm:spPr>
    </dgm:pt>
    <dgm:pt modelId="{2C93085D-0F60-6F40-AA0F-B734321A0734}" type="pres">
      <dgm:prSet presAssocID="{D5C88DC9-4324-DF4D-8EFB-6D354B4D2B80}" presName="center2" presStyleLbl="fgShp" presStyleIdx="1" presStyleCnt="2" custScaleX="127809" custScaleY="128219"/>
      <dgm:spPr>
        <a:solidFill>
          <a:schemeClr val="bg2">
            <a:lumMod val="60000"/>
            <a:lumOff val="40000"/>
          </a:schemeClr>
        </a:solidFill>
        <a:ln>
          <a:solidFill>
            <a:schemeClr val="tx1"/>
          </a:solidFill>
        </a:ln>
      </dgm:spPr>
    </dgm:pt>
  </dgm:ptLst>
  <dgm:cxnLst>
    <dgm:cxn modelId="{5F49C310-661A-5D4E-A80A-A020A739607D}" srcId="{D5C88DC9-4324-DF4D-8EFB-6D354B4D2B80}" destId="{B80553A7-79B0-C74E-AE23-BB5AE8A311CF}" srcOrd="0" destOrd="0" parTransId="{7FCBDF66-9FF5-6846-AED8-A258C4683DDE}" sibTransId="{8C5F2FD3-BDE6-1649-B1A2-193567AE6A36}"/>
    <dgm:cxn modelId="{7EE11C11-77E7-7040-B784-0A1FFC0EB8B0}" type="presOf" srcId="{B80553A7-79B0-C74E-AE23-BB5AE8A311CF}" destId="{00F617B4-9298-E841-BD62-A033266F0C21}" srcOrd="0" destOrd="0" presId="urn:microsoft.com/office/officeart/2005/8/layout/cycle4"/>
    <dgm:cxn modelId="{9BCBEB23-8517-004C-A40E-5BB59A146637}" srcId="{D5C88DC9-4324-DF4D-8EFB-6D354B4D2B80}" destId="{E21A45C0-D1A3-8A41-B669-3405D33F0DCB}" srcOrd="2" destOrd="0" parTransId="{0ABE8476-79E8-4B4E-96BC-5394497A22E1}" sibTransId="{CC6AF3F1-DB9B-EF49-9550-AD559089618B}"/>
    <dgm:cxn modelId="{10FC3B35-6BB8-F845-813E-5BBA24B227C0}" type="presOf" srcId="{248559C3-8D96-F145-9ADB-CF3838AA5A41}" destId="{6113343A-BB6A-034E-AB38-8F0D3001B17A}" srcOrd="0" destOrd="0" presId="urn:microsoft.com/office/officeart/2005/8/layout/cycle4"/>
    <dgm:cxn modelId="{74BE3A46-D30A-CB42-B608-D5CF9EFF3692}" srcId="{D5C88DC9-4324-DF4D-8EFB-6D354B4D2B80}" destId="{D7DB0386-00F4-2F48-8B94-EF8C6E103D50}" srcOrd="1" destOrd="0" parTransId="{23D6F4F1-C999-AE4E-B9E3-ED051198FF12}" sibTransId="{A564942C-76CF-7A48-9E3A-7EB453481F96}"/>
    <dgm:cxn modelId="{0499D082-78F5-8642-A528-8D20CCF44591}" type="presOf" srcId="{E21A45C0-D1A3-8A41-B669-3405D33F0DCB}" destId="{CD452B54-0395-2649-8C41-37DB9DD97621}" srcOrd="0" destOrd="0" presId="urn:microsoft.com/office/officeart/2005/8/layout/cycle4"/>
    <dgm:cxn modelId="{F66F94E2-43D2-9848-8676-E2CB78111669}" type="presOf" srcId="{D7DB0386-00F4-2F48-8B94-EF8C6E103D50}" destId="{EDDEF266-51DE-DC44-AF26-E32FA088E981}" srcOrd="0" destOrd="0" presId="urn:microsoft.com/office/officeart/2005/8/layout/cycle4"/>
    <dgm:cxn modelId="{B56954E9-5759-7E4A-A692-9FEA38BF8487}" srcId="{D5C88DC9-4324-DF4D-8EFB-6D354B4D2B80}" destId="{248559C3-8D96-F145-9ADB-CF3838AA5A41}" srcOrd="3" destOrd="0" parTransId="{5F512617-0F79-B54E-955F-745DE47193B1}" sibTransId="{647C3597-DC6E-6D47-B41C-D37BC469CE38}"/>
    <dgm:cxn modelId="{B54760EF-EF26-244E-B800-DBE25F3EBE37}" type="presOf" srcId="{D5C88DC9-4324-DF4D-8EFB-6D354B4D2B80}" destId="{1BC1E61B-6E66-FA4F-91FC-69B461A5C096}" srcOrd="0" destOrd="0" presId="urn:microsoft.com/office/officeart/2005/8/layout/cycle4"/>
    <dgm:cxn modelId="{DDC95C12-81DB-F642-A3B6-BE23445AD38E}" type="presParOf" srcId="{1BC1E61B-6E66-FA4F-91FC-69B461A5C096}" destId="{43B84227-3430-EC45-B4E6-D3A07D5AA668}" srcOrd="0" destOrd="0" presId="urn:microsoft.com/office/officeart/2005/8/layout/cycle4"/>
    <dgm:cxn modelId="{998D7602-A41F-3044-B47F-9CEBFB83699B}" type="presParOf" srcId="{43B84227-3430-EC45-B4E6-D3A07D5AA668}" destId="{667269C6-4D37-FA46-9EF2-9C678C1C504D}" srcOrd="0" destOrd="0" presId="urn:microsoft.com/office/officeart/2005/8/layout/cycle4"/>
    <dgm:cxn modelId="{0D176B87-886B-FD48-8E64-67F9933B71C7}" type="presParOf" srcId="{1BC1E61B-6E66-FA4F-91FC-69B461A5C096}" destId="{CE4A362B-C534-4945-910C-4BC6D7F6C4B7}" srcOrd="1" destOrd="0" presId="urn:microsoft.com/office/officeart/2005/8/layout/cycle4"/>
    <dgm:cxn modelId="{EBDB4E34-D544-7D4B-BACF-5F2D973138FB}" type="presParOf" srcId="{CE4A362B-C534-4945-910C-4BC6D7F6C4B7}" destId="{00F617B4-9298-E841-BD62-A033266F0C21}" srcOrd="0" destOrd="0" presId="urn:microsoft.com/office/officeart/2005/8/layout/cycle4"/>
    <dgm:cxn modelId="{0D9B19A2-5D15-404A-81C6-721283B9C796}" type="presParOf" srcId="{CE4A362B-C534-4945-910C-4BC6D7F6C4B7}" destId="{EDDEF266-51DE-DC44-AF26-E32FA088E981}" srcOrd="1" destOrd="0" presId="urn:microsoft.com/office/officeart/2005/8/layout/cycle4"/>
    <dgm:cxn modelId="{9B076AE5-7CAE-4F4C-814B-457052659BC6}" type="presParOf" srcId="{CE4A362B-C534-4945-910C-4BC6D7F6C4B7}" destId="{CD452B54-0395-2649-8C41-37DB9DD97621}" srcOrd="2" destOrd="0" presId="urn:microsoft.com/office/officeart/2005/8/layout/cycle4"/>
    <dgm:cxn modelId="{B18D58C0-37EE-BA43-8F94-0CE17A6D8DC7}" type="presParOf" srcId="{CE4A362B-C534-4945-910C-4BC6D7F6C4B7}" destId="{6113343A-BB6A-034E-AB38-8F0D3001B17A}" srcOrd="3" destOrd="0" presId="urn:microsoft.com/office/officeart/2005/8/layout/cycle4"/>
    <dgm:cxn modelId="{4A7BB8BB-757B-5D49-B01E-BBADB7004081}" type="presParOf" srcId="{CE4A362B-C534-4945-910C-4BC6D7F6C4B7}" destId="{CCEFB8CD-4B23-C744-BE40-2CC8535F09B1}" srcOrd="4" destOrd="0" presId="urn:microsoft.com/office/officeart/2005/8/layout/cycle4"/>
    <dgm:cxn modelId="{8834A411-37C5-7C4C-8892-BEDE108E10A7}" type="presParOf" srcId="{1BC1E61B-6E66-FA4F-91FC-69B461A5C096}" destId="{9A88DAEE-7AFE-9F44-9869-63C1F3263A12}" srcOrd="2" destOrd="0" presId="urn:microsoft.com/office/officeart/2005/8/layout/cycle4"/>
    <dgm:cxn modelId="{48F535F2-D8A5-E643-B2DB-1C99EF7E0BF7}" type="presParOf" srcId="{1BC1E61B-6E66-FA4F-91FC-69B461A5C096}" destId="{2C93085D-0F60-6F40-AA0F-B734321A0734}" srcOrd="3" destOrd="0" presId="urn:microsoft.com/office/officeart/2005/8/layout/cycle4"/>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5C88DC9-4324-DF4D-8EFB-6D354B4D2B80}" type="doc">
      <dgm:prSet loTypeId="urn:microsoft.com/office/officeart/2005/8/layout/cycle4" loCatId="" qsTypeId="urn:microsoft.com/office/officeart/2005/8/quickstyle/simple1" qsCatId="simple" csTypeId="urn:microsoft.com/office/officeart/2005/8/colors/accent1_2" csCatId="accent1" phldr="1"/>
      <dgm:spPr/>
      <dgm:t>
        <a:bodyPr/>
        <a:lstStyle/>
        <a:p>
          <a:endParaRPr lang="en-US"/>
        </a:p>
      </dgm:t>
    </dgm:pt>
    <dgm:pt modelId="{B80553A7-79B0-C74E-AE23-BB5AE8A311CF}">
      <dgm:prSet phldrT="[Text]"/>
      <dgm:spPr/>
      <dgm:t>
        <a:bodyPr/>
        <a:lstStyle/>
        <a:p>
          <a:r>
            <a:rPr lang="en-US"/>
            <a:t>Adapt</a:t>
          </a:r>
        </a:p>
      </dgm:t>
    </dgm:pt>
    <dgm:pt modelId="{7FCBDF66-9FF5-6846-AED8-A258C4683DDE}" type="parTrans" cxnId="{5F49C310-661A-5D4E-A80A-A020A739607D}">
      <dgm:prSet/>
      <dgm:spPr/>
      <dgm:t>
        <a:bodyPr/>
        <a:lstStyle/>
        <a:p>
          <a:endParaRPr lang="en-US"/>
        </a:p>
      </dgm:t>
    </dgm:pt>
    <dgm:pt modelId="{8C5F2FD3-BDE6-1649-B1A2-193567AE6A36}" type="sibTrans" cxnId="{5F49C310-661A-5D4E-A80A-A020A739607D}">
      <dgm:prSet/>
      <dgm:spPr/>
      <dgm:t>
        <a:bodyPr/>
        <a:lstStyle/>
        <a:p>
          <a:endParaRPr lang="en-US"/>
        </a:p>
      </dgm:t>
    </dgm:pt>
    <dgm:pt modelId="{D7DB0386-00F4-2F48-8B94-EF8C6E103D50}">
      <dgm:prSet phldrT="[Text]"/>
      <dgm:spPr/>
      <dgm:t>
        <a:bodyPr/>
        <a:lstStyle/>
        <a:p>
          <a:r>
            <a:rPr lang="en-US"/>
            <a:t>Plan</a:t>
          </a:r>
        </a:p>
      </dgm:t>
    </dgm:pt>
    <dgm:pt modelId="{23D6F4F1-C999-AE4E-B9E3-ED051198FF12}" type="parTrans" cxnId="{74BE3A46-D30A-CB42-B608-D5CF9EFF3692}">
      <dgm:prSet/>
      <dgm:spPr/>
      <dgm:t>
        <a:bodyPr/>
        <a:lstStyle/>
        <a:p>
          <a:endParaRPr lang="en-US"/>
        </a:p>
      </dgm:t>
    </dgm:pt>
    <dgm:pt modelId="{A564942C-76CF-7A48-9E3A-7EB453481F96}" type="sibTrans" cxnId="{74BE3A46-D30A-CB42-B608-D5CF9EFF3692}">
      <dgm:prSet/>
      <dgm:spPr/>
      <dgm:t>
        <a:bodyPr/>
        <a:lstStyle/>
        <a:p>
          <a:endParaRPr lang="en-US"/>
        </a:p>
      </dgm:t>
    </dgm:pt>
    <dgm:pt modelId="{E21A45C0-D1A3-8A41-B669-3405D33F0DCB}">
      <dgm:prSet phldrT="[Text]"/>
      <dgm:spPr/>
      <dgm:t>
        <a:bodyPr/>
        <a:lstStyle/>
        <a:p>
          <a:r>
            <a:rPr lang="en-US"/>
            <a:t>Do</a:t>
          </a:r>
        </a:p>
      </dgm:t>
    </dgm:pt>
    <dgm:pt modelId="{0ABE8476-79E8-4B4E-96BC-5394497A22E1}" type="parTrans" cxnId="{9BCBEB23-8517-004C-A40E-5BB59A146637}">
      <dgm:prSet/>
      <dgm:spPr/>
      <dgm:t>
        <a:bodyPr/>
        <a:lstStyle/>
        <a:p>
          <a:endParaRPr lang="en-US"/>
        </a:p>
      </dgm:t>
    </dgm:pt>
    <dgm:pt modelId="{CC6AF3F1-DB9B-EF49-9550-AD559089618B}" type="sibTrans" cxnId="{9BCBEB23-8517-004C-A40E-5BB59A146637}">
      <dgm:prSet/>
      <dgm:spPr/>
      <dgm:t>
        <a:bodyPr/>
        <a:lstStyle/>
        <a:p>
          <a:endParaRPr lang="en-US"/>
        </a:p>
      </dgm:t>
    </dgm:pt>
    <dgm:pt modelId="{248559C3-8D96-F145-9ADB-CF3838AA5A41}">
      <dgm:prSet phldrT="[Text]"/>
      <dgm:spPr/>
      <dgm:t>
        <a:bodyPr/>
        <a:lstStyle/>
        <a:p>
          <a:r>
            <a:rPr lang="en-US"/>
            <a:t>Check</a:t>
          </a:r>
        </a:p>
      </dgm:t>
    </dgm:pt>
    <dgm:pt modelId="{5F512617-0F79-B54E-955F-745DE47193B1}" type="parTrans" cxnId="{B56954E9-5759-7E4A-A692-9FEA38BF8487}">
      <dgm:prSet/>
      <dgm:spPr/>
      <dgm:t>
        <a:bodyPr/>
        <a:lstStyle/>
        <a:p>
          <a:endParaRPr lang="en-US"/>
        </a:p>
      </dgm:t>
    </dgm:pt>
    <dgm:pt modelId="{647C3597-DC6E-6D47-B41C-D37BC469CE38}" type="sibTrans" cxnId="{B56954E9-5759-7E4A-A692-9FEA38BF8487}">
      <dgm:prSet/>
      <dgm:spPr/>
      <dgm:t>
        <a:bodyPr/>
        <a:lstStyle/>
        <a:p>
          <a:endParaRPr lang="en-US"/>
        </a:p>
      </dgm:t>
    </dgm:pt>
    <dgm:pt modelId="{1BC1E61B-6E66-FA4F-91FC-69B461A5C096}" type="pres">
      <dgm:prSet presAssocID="{D5C88DC9-4324-DF4D-8EFB-6D354B4D2B80}" presName="cycleMatrixDiagram" presStyleCnt="0">
        <dgm:presLayoutVars>
          <dgm:chMax val="1"/>
          <dgm:dir/>
          <dgm:animLvl val="lvl"/>
          <dgm:resizeHandles val="exact"/>
        </dgm:presLayoutVars>
      </dgm:prSet>
      <dgm:spPr/>
    </dgm:pt>
    <dgm:pt modelId="{43B84227-3430-EC45-B4E6-D3A07D5AA668}" type="pres">
      <dgm:prSet presAssocID="{D5C88DC9-4324-DF4D-8EFB-6D354B4D2B80}" presName="children" presStyleCnt="0"/>
      <dgm:spPr/>
    </dgm:pt>
    <dgm:pt modelId="{667269C6-4D37-FA46-9EF2-9C678C1C504D}" type="pres">
      <dgm:prSet presAssocID="{D5C88DC9-4324-DF4D-8EFB-6D354B4D2B80}" presName="childPlaceholder" presStyleCnt="0"/>
      <dgm:spPr/>
    </dgm:pt>
    <dgm:pt modelId="{CE4A362B-C534-4945-910C-4BC6D7F6C4B7}" type="pres">
      <dgm:prSet presAssocID="{D5C88DC9-4324-DF4D-8EFB-6D354B4D2B80}" presName="circle" presStyleCnt="0"/>
      <dgm:spPr/>
    </dgm:pt>
    <dgm:pt modelId="{00F617B4-9298-E841-BD62-A033266F0C21}" type="pres">
      <dgm:prSet presAssocID="{D5C88DC9-4324-DF4D-8EFB-6D354B4D2B80}" presName="quadrant1" presStyleLbl="node1" presStyleIdx="0" presStyleCnt="4">
        <dgm:presLayoutVars>
          <dgm:chMax val="1"/>
          <dgm:bulletEnabled val="1"/>
        </dgm:presLayoutVars>
      </dgm:prSet>
      <dgm:spPr/>
    </dgm:pt>
    <dgm:pt modelId="{EDDEF266-51DE-DC44-AF26-E32FA088E981}" type="pres">
      <dgm:prSet presAssocID="{D5C88DC9-4324-DF4D-8EFB-6D354B4D2B80}" presName="quadrant2" presStyleLbl="node1" presStyleIdx="1" presStyleCnt="4">
        <dgm:presLayoutVars>
          <dgm:chMax val="1"/>
          <dgm:bulletEnabled val="1"/>
        </dgm:presLayoutVars>
      </dgm:prSet>
      <dgm:spPr/>
    </dgm:pt>
    <dgm:pt modelId="{CD452B54-0395-2649-8C41-37DB9DD97621}" type="pres">
      <dgm:prSet presAssocID="{D5C88DC9-4324-DF4D-8EFB-6D354B4D2B80}" presName="quadrant3" presStyleLbl="node1" presStyleIdx="2" presStyleCnt="4">
        <dgm:presLayoutVars>
          <dgm:chMax val="1"/>
          <dgm:bulletEnabled val="1"/>
        </dgm:presLayoutVars>
      </dgm:prSet>
      <dgm:spPr/>
    </dgm:pt>
    <dgm:pt modelId="{6113343A-BB6A-034E-AB38-8F0D3001B17A}" type="pres">
      <dgm:prSet presAssocID="{D5C88DC9-4324-DF4D-8EFB-6D354B4D2B80}" presName="quadrant4" presStyleLbl="node1" presStyleIdx="3" presStyleCnt="4">
        <dgm:presLayoutVars>
          <dgm:chMax val="1"/>
          <dgm:bulletEnabled val="1"/>
        </dgm:presLayoutVars>
      </dgm:prSet>
      <dgm:spPr/>
    </dgm:pt>
    <dgm:pt modelId="{CCEFB8CD-4B23-C744-BE40-2CC8535F09B1}" type="pres">
      <dgm:prSet presAssocID="{D5C88DC9-4324-DF4D-8EFB-6D354B4D2B80}" presName="quadrantPlaceholder" presStyleCnt="0"/>
      <dgm:spPr/>
    </dgm:pt>
    <dgm:pt modelId="{9A88DAEE-7AFE-9F44-9869-63C1F3263A12}" type="pres">
      <dgm:prSet presAssocID="{D5C88DC9-4324-DF4D-8EFB-6D354B4D2B80}" presName="center1" presStyleLbl="fgShp" presStyleIdx="0" presStyleCnt="2" custScaleX="128038" custScaleY="135979"/>
      <dgm:spPr>
        <a:solidFill>
          <a:schemeClr val="bg2">
            <a:lumMod val="60000"/>
            <a:lumOff val="40000"/>
          </a:schemeClr>
        </a:solidFill>
        <a:ln>
          <a:solidFill>
            <a:schemeClr val="tx1"/>
          </a:solidFill>
        </a:ln>
      </dgm:spPr>
    </dgm:pt>
    <dgm:pt modelId="{2C93085D-0F60-6F40-AA0F-B734321A0734}" type="pres">
      <dgm:prSet presAssocID="{D5C88DC9-4324-DF4D-8EFB-6D354B4D2B80}" presName="center2" presStyleLbl="fgShp" presStyleIdx="1" presStyleCnt="2" custScaleX="127809" custScaleY="128219"/>
      <dgm:spPr>
        <a:solidFill>
          <a:schemeClr val="bg2">
            <a:lumMod val="60000"/>
            <a:lumOff val="40000"/>
          </a:schemeClr>
        </a:solidFill>
        <a:ln>
          <a:solidFill>
            <a:schemeClr val="tx1"/>
          </a:solidFill>
        </a:ln>
      </dgm:spPr>
    </dgm:pt>
  </dgm:ptLst>
  <dgm:cxnLst>
    <dgm:cxn modelId="{5F49C310-661A-5D4E-A80A-A020A739607D}" srcId="{D5C88DC9-4324-DF4D-8EFB-6D354B4D2B80}" destId="{B80553A7-79B0-C74E-AE23-BB5AE8A311CF}" srcOrd="0" destOrd="0" parTransId="{7FCBDF66-9FF5-6846-AED8-A258C4683DDE}" sibTransId="{8C5F2FD3-BDE6-1649-B1A2-193567AE6A36}"/>
    <dgm:cxn modelId="{7EE11C11-77E7-7040-B784-0A1FFC0EB8B0}" type="presOf" srcId="{B80553A7-79B0-C74E-AE23-BB5AE8A311CF}" destId="{00F617B4-9298-E841-BD62-A033266F0C21}" srcOrd="0" destOrd="0" presId="urn:microsoft.com/office/officeart/2005/8/layout/cycle4"/>
    <dgm:cxn modelId="{9BCBEB23-8517-004C-A40E-5BB59A146637}" srcId="{D5C88DC9-4324-DF4D-8EFB-6D354B4D2B80}" destId="{E21A45C0-D1A3-8A41-B669-3405D33F0DCB}" srcOrd="2" destOrd="0" parTransId="{0ABE8476-79E8-4B4E-96BC-5394497A22E1}" sibTransId="{CC6AF3F1-DB9B-EF49-9550-AD559089618B}"/>
    <dgm:cxn modelId="{10FC3B35-6BB8-F845-813E-5BBA24B227C0}" type="presOf" srcId="{248559C3-8D96-F145-9ADB-CF3838AA5A41}" destId="{6113343A-BB6A-034E-AB38-8F0D3001B17A}" srcOrd="0" destOrd="0" presId="urn:microsoft.com/office/officeart/2005/8/layout/cycle4"/>
    <dgm:cxn modelId="{74BE3A46-D30A-CB42-B608-D5CF9EFF3692}" srcId="{D5C88DC9-4324-DF4D-8EFB-6D354B4D2B80}" destId="{D7DB0386-00F4-2F48-8B94-EF8C6E103D50}" srcOrd="1" destOrd="0" parTransId="{23D6F4F1-C999-AE4E-B9E3-ED051198FF12}" sibTransId="{A564942C-76CF-7A48-9E3A-7EB453481F96}"/>
    <dgm:cxn modelId="{0499D082-78F5-8642-A528-8D20CCF44591}" type="presOf" srcId="{E21A45C0-D1A3-8A41-B669-3405D33F0DCB}" destId="{CD452B54-0395-2649-8C41-37DB9DD97621}" srcOrd="0" destOrd="0" presId="urn:microsoft.com/office/officeart/2005/8/layout/cycle4"/>
    <dgm:cxn modelId="{F66F94E2-43D2-9848-8676-E2CB78111669}" type="presOf" srcId="{D7DB0386-00F4-2F48-8B94-EF8C6E103D50}" destId="{EDDEF266-51DE-DC44-AF26-E32FA088E981}" srcOrd="0" destOrd="0" presId="urn:microsoft.com/office/officeart/2005/8/layout/cycle4"/>
    <dgm:cxn modelId="{B56954E9-5759-7E4A-A692-9FEA38BF8487}" srcId="{D5C88DC9-4324-DF4D-8EFB-6D354B4D2B80}" destId="{248559C3-8D96-F145-9ADB-CF3838AA5A41}" srcOrd="3" destOrd="0" parTransId="{5F512617-0F79-B54E-955F-745DE47193B1}" sibTransId="{647C3597-DC6E-6D47-B41C-D37BC469CE38}"/>
    <dgm:cxn modelId="{B54760EF-EF26-244E-B800-DBE25F3EBE37}" type="presOf" srcId="{D5C88DC9-4324-DF4D-8EFB-6D354B4D2B80}" destId="{1BC1E61B-6E66-FA4F-91FC-69B461A5C096}" srcOrd="0" destOrd="0" presId="urn:microsoft.com/office/officeart/2005/8/layout/cycle4"/>
    <dgm:cxn modelId="{DDC95C12-81DB-F642-A3B6-BE23445AD38E}" type="presParOf" srcId="{1BC1E61B-6E66-FA4F-91FC-69B461A5C096}" destId="{43B84227-3430-EC45-B4E6-D3A07D5AA668}" srcOrd="0" destOrd="0" presId="urn:microsoft.com/office/officeart/2005/8/layout/cycle4"/>
    <dgm:cxn modelId="{998D7602-A41F-3044-B47F-9CEBFB83699B}" type="presParOf" srcId="{43B84227-3430-EC45-B4E6-D3A07D5AA668}" destId="{667269C6-4D37-FA46-9EF2-9C678C1C504D}" srcOrd="0" destOrd="0" presId="urn:microsoft.com/office/officeart/2005/8/layout/cycle4"/>
    <dgm:cxn modelId="{0D176B87-886B-FD48-8E64-67F9933B71C7}" type="presParOf" srcId="{1BC1E61B-6E66-FA4F-91FC-69B461A5C096}" destId="{CE4A362B-C534-4945-910C-4BC6D7F6C4B7}" srcOrd="1" destOrd="0" presId="urn:microsoft.com/office/officeart/2005/8/layout/cycle4"/>
    <dgm:cxn modelId="{EBDB4E34-D544-7D4B-BACF-5F2D973138FB}" type="presParOf" srcId="{CE4A362B-C534-4945-910C-4BC6D7F6C4B7}" destId="{00F617B4-9298-E841-BD62-A033266F0C21}" srcOrd="0" destOrd="0" presId="urn:microsoft.com/office/officeart/2005/8/layout/cycle4"/>
    <dgm:cxn modelId="{0D9B19A2-5D15-404A-81C6-721283B9C796}" type="presParOf" srcId="{CE4A362B-C534-4945-910C-4BC6D7F6C4B7}" destId="{EDDEF266-51DE-DC44-AF26-E32FA088E981}" srcOrd="1" destOrd="0" presId="urn:microsoft.com/office/officeart/2005/8/layout/cycle4"/>
    <dgm:cxn modelId="{9B076AE5-7CAE-4F4C-814B-457052659BC6}" type="presParOf" srcId="{CE4A362B-C534-4945-910C-4BC6D7F6C4B7}" destId="{CD452B54-0395-2649-8C41-37DB9DD97621}" srcOrd="2" destOrd="0" presId="urn:microsoft.com/office/officeart/2005/8/layout/cycle4"/>
    <dgm:cxn modelId="{B18D58C0-37EE-BA43-8F94-0CE17A6D8DC7}" type="presParOf" srcId="{CE4A362B-C534-4945-910C-4BC6D7F6C4B7}" destId="{6113343A-BB6A-034E-AB38-8F0D3001B17A}" srcOrd="3" destOrd="0" presId="urn:microsoft.com/office/officeart/2005/8/layout/cycle4"/>
    <dgm:cxn modelId="{4A7BB8BB-757B-5D49-B01E-BBADB7004081}" type="presParOf" srcId="{CE4A362B-C534-4945-910C-4BC6D7F6C4B7}" destId="{CCEFB8CD-4B23-C744-BE40-2CC8535F09B1}" srcOrd="4" destOrd="0" presId="urn:microsoft.com/office/officeart/2005/8/layout/cycle4"/>
    <dgm:cxn modelId="{8834A411-37C5-7C4C-8892-BEDE108E10A7}" type="presParOf" srcId="{1BC1E61B-6E66-FA4F-91FC-69B461A5C096}" destId="{9A88DAEE-7AFE-9F44-9869-63C1F3263A12}" srcOrd="2" destOrd="0" presId="urn:microsoft.com/office/officeart/2005/8/layout/cycle4"/>
    <dgm:cxn modelId="{48F535F2-D8A5-E643-B2DB-1C99EF7E0BF7}" type="presParOf" srcId="{1BC1E61B-6E66-FA4F-91FC-69B461A5C096}" destId="{2C93085D-0F60-6F40-AA0F-B734321A0734}" srcOrd="3" destOrd="0" presId="urn:microsoft.com/office/officeart/2005/8/layout/cycle4"/>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F617B4-9298-E841-BD62-A033266F0C21}">
      <dsp:nvSpPr>
        <dsp:cNvPr id="0" name=""/>
        <dsp:cNvSpPr/>
      </dsp:nvSpPr>
      <dsp:spPr>
        <a:xfrm>
          <a:off x="640243" y="280816"/>
          <a:ext cx="1339253" cy="1339253"/>
        </a:xfrm>
        <a:prstGeom prst="pieWedg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a:t>Adapt</a:t>
          </a:r>
        </a:p>
      </dsp:txBody>
      <dsp:txXfrm>
        <a:off x="1032501" y="673074"/>
        <a:ext cx="946995" cy="946995"/>
      </dsp:txXfrm>
    </dsp:sp>
    <dsp:sp modelId="{EDDEF266-51DE-DC44-AF26-E32FA088E981}">
      <dsp:nvSpPr>
        <dsp:cNvPr id="0" name=""/>
        <dsp:cNvSpPr/>
      </dsp:nvSpPr>
      <dsp:spPr>
        <a:xfrm rot="5400000">
          <a:off x="2041356" y="280816"/>
          <a:ext cx="1339253" cy="1339253"/>
        </a:xfrm>
        <a:prstGeom prst="pieWedg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a:t>Plan</a:t>
          </a:r>
        </a:p>
      </dsp:txBody>
      <dsp:txXfrm rot="-5400000">
        <a:off x="2041356" y="673074"/>
        <a:ext cx="946995" cy="946995"/>
      </dsp:txXfrm>
    </dsp:sp>
    <dsp:sp modelId="{CD452B54-0395-2649-8C41-37DB9DD97621}">
      <dsp:nvSpPr>
        <dsp:cNvPr id="0" name=""/>
        <dsp:cNvSpPr/>
      </dsp:nvSpPr>
      <dsp:spPr>
        <a:xfrm rot="10800000">
          <a:off x="2041356" y="1681929"/>
          <a:ext cx="1339253" cy="1339253"/>
        </a:xfrm>
        <a:prstGeom prst="pieWedg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a:t>Do</a:t>
          </a:r>
        </a:p>
      </dsp:txBody>
      <dsp:txXfrm rot="10800000">
        <a:off x="2041356" y="1681929"/>
        <a:ext cx="946995" cy="946995"/>
      </dsp:txXfrm>
    </dsp:sp>
    <dsp:sp modelId="{6113343A-BB6A-034E-AB38-8F0D3001B17A}">
      <dsp:nvSpPr>
        <dsp:cNvPr id="0" name=""/>
        <dsp:cNvSpPr/>
      </dsp:nvSpPr>
      <dsp:spPr>
        <a:xfrm rot="16200000">
          <a:off x="640243" y="1681929"/>
          <a:ext cx="1339253" cy="1339253"/>
        </a:xfrm>
        <a:prstGeom prst="pieWedg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a:t>Check</a:t>
          </a:r>
        </a:p>
      </dsp:txBody>
      <dsp:txXfrm rot="5400000">
        <a:off x="1032501" y="1681929"/>
        <a:ext cx="946995" cy="946995"/>
      </dsp:txXfrm>
    </dsp:sp>
    <dsp:sp modelId="{9A88DAEE-7AFE-9F44-9869-63C1F3263A12}">
      <dsp:nvSpPr>
        <dsp:cNvPr id="0" name=""/>
        <dsp:cNvSpPr/>
      </dsp:nvSpPr>
      <dsp:spPr>
        <a:xfrm>
          <a:off x="1714404" y="1300300"/>
          <a:ext cx="592045" cy="546751"/>
        </a:xfrm>
        <a:prstGeom prst="circularArrow">
          <a:avLst/>
        </a:prstGeom>
        <a:solidFill>
          <a:schemeClr val="bg2">
            <a:lumMod val="60000"/>
            <a:lumOff val="40000"/>
          </a:schemeClr>
        </a:solidFill>
        <a:ln w="10795"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2C93085D-0F60-6F40-AA0F-B734321A0734}">
      <dsp:nvSpPr>
        <dsp:cNvPr id="0" name=""/>
        <dsp:cNvSpPr/>
      </dsp:nvSpPr>
      <dsp:spPr>
        <a:xfrm rot="10800000">
          <a:off x="1714933" y="1470549"/>
          <a:ext cx="590986" cy="515549"/>
        </a:xfrm>
        <a:prstGeom prst="circularArrow">
          <a:avLst/>
        </a:prstGeom>
        <a:solidFill>
          <a:schemeClr val="bg2">
            <a:lumMod val="60000"/>
            <a:lumOff val="40000"/>
          </a:schemeClr>
        </a:solidFill>
        <a:ln w="10795"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F617B4-9298-E841-BD62-A033266F0C21}">
      <dsp:nvSpPr>
        <dsp:cNvPr id="0" name=""/>
        <dsp:cNvSpPr/>
      </dsp:nvSpPr>
      <dsp:spPr>
        <a:xfrm>
          <a:off x="396575" y="64966"/>
          <a:ext cx="493519" cy="493519"/>
        </a:xfrm>
        <a:prstGeom prst="pieWedg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kern="1200"/>
            <a:t>Adapt</a:t>
          </a:r>
        </a:p>
      </dsp:txBody>
      <dsp:txXfrm>
        <a:off x="541123" y="209514"/>
        <a:ext cx="348971" cy="348971"/>
      </dsp:txXfrm>
    </dsp:sp>
    <dsp:sp modelId="{EDDEF266-51DE-DC44-AF26-E32FA088E981}">
      <dsp:nvSpPr>
        <dsp:cNvPr id="0" name=""/>
        <dsp:cNvSpPr/>
      </dsp:nvSpPr>
      <dsp:spPr>
        <a:xfrm rot="5400000">
          <a:off x="912889" y="64966"/>
          <a:ext cx="493519" cy="493519"/>
        </a:xfrm>
        <a:prstGeom prst="pieWedg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kern="1200"/>
            <a:t>Plan</a:t>
          </a:r>
        </a:p>
      </dsp:txBody>
      <dsp:txXfrm rot="-5400000">
        <a:off x="912889" y="209514"/>
        <a:ext cx="348971" cy="348971"/>
      </dsp:txXfrm>
    </dsp:sp>
    <dsp:sp modelId="{CD452B54-0395-2649-8C41-37DB9DD97621}">
      <dsp:nvSpPr>
        <dsp:cNvPr id="0" name=""/>
        <dsp:cNvSpPr/>
      </dsp:nvSpPr>
      <dsp:spPr>
        <a:xfrm rot="10800000">
          <a:off x="912889" y="581281"/>
          <a:ext cx="493519" cy="493519"/>
        </a:xfrm>
        <a:prstGeom prst="pieWedg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kern="1200"/>
            <a:t>Do</a:t>
          </a:r>
        </a:p>
      </dsp:txBody>
      <dsp:txXfrm rot="10800000">
        <a:off x="912889" y="581281"/>
        <a:ext cx="348971" cy="348971"/>
      </dsp:txXfrm>
    </dsp:sp>
    <dsp:sp modelId="{6113343A-BB6A-034E-AB38-8F0D3001B17A}">
      <dsp:nvSpPr>
        <dsp:cNvPr id="0" name=""/>
        <dsp:cNvSpPr/>
      </dsp:nvSpPr>
      <dsp:spPr>
        <a:xfrm rot="16200000">
          <a:off x="396575" y="581281"/>
          <a:ext cx="493519" cy="493519"/>
        </a:xfrm>
        <a:prstGeom prst="pieWedg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kern="1200"/>
            <a:t>Check</a:t>
          </a:r>
        </a:p>
      </dsp:txBody>
      <dsp:txXfrm rot="5400000">
        <a:off x="541123" y="581281"/>
        <a:ext cx="348971" cy="348971"/>
      </dsp:txXfrm>
    </dsp:sp>
    <dsp:sp modelId="{9A88DAEE-7AFE-9F44-9869-63C1F3263A12}">
      <dsp:nvSpPr>
        <dsp:cNvPr id="0" name=""/>
        <dsp:cNvSpPr/>
      </dsp:nvSpPr>
      <dsp:spPr>
        <a:xfrm>
          <a:off x="792406" y="440649"/>
          <a:ext cx="218170" cy="201479"/>
        </a:xfrm>
        <a:prstGeom prst="circularArrow">
          <a:avLst/>
        </a:prstGeom>
        <a:solidFill>
          <a:schemeClr val="bg2">
            <a:lumMod val="60000"/>
            <a:lumOff val="40000"/>
          </a:schemeClr>
        </a:solidFill>
        <a:ln w="10795"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2C93085D-0F60-6F40-AA0F-B734321A0734}">
      <dsp:nvSpPr>
        <dsp:cNvPr id="0" name=""/>
        <dsp:cNvSpPr/>
      </dsp:nvSpPr>
      <dsp:spPr>
        <a:xfrm rot="10800000">
          <a:off x="792601" y="503386"/>
          <a:ext cx="217780" cy="189981"/>
        </a:xfrm>
        <a:prstGeom prst="circularArrow">
          <a:avLst/>
        </a:prstGeom>
        <a:solidFill>
          <a:schemeClr val="bg2">
            <a:lumMod val="60000"/>
            <a:lumOff val="40000"/>
          </a:schemeClr>
        </a:solidFill>
        <a:ln w="10795"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F617B4-9298-E841-BD62-A033266F0C21}">
      <dsp:nvSpPr>
        <dsp:cNvPr id="0" name=""/>
        <dsp:cNvSpPr/>
      </dsp:nvSpPr>
      <dsp:spPr>
        <a:xfrm>
          <a:off x="396575" y="64966"/>
          <a:ext cx="493519" cy="493519"/>
        </a:xfrm>
        <a:prstGeom prst="pieWedg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kern="1200"/>
            <a:t>Adapt</a:t>
          </a:r>
        </a:p>
      </dsp:txBody>
      <dsp:txXfrm>
        <a:off x="541123" y="209514"/>
        <a:ext cx="348971" cy="348971"/>
      </dsp:txXfrm>
    </dsp:sp>
    <dsp:sp modelId="{EDDEF266-51DE-DC44-AF26-E32FA088E981}">
      <dsp:nvSpPr>
        <dsp:cNvPr id="0" name=""/>
        <dsp:cNvSpPr/>
      </dsp:nvSpPr>
      <dsp:spPr>
        <a:xfrm rot="5400000">
          <a:off x="912889" y="64966"/>
          <a:ext cx="493519" cy="493519"/>
        </a:xfrm>
        <a:prstGeom prst="pieWedg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kern="1200"/>
            <a:t>Plan</a:t>
          </a:r>
        </a:p>
      </dsp:txBody>
      <dsp:txXfrm rot="-5400000">
        <a:off x="912889" y="209514"/>
        <a:ext cx="348971" cy="348971"/>
      </dsp:txXfrm>
    </dsp:sp>
    <dsp:sp modelId="{CD452B54-0395-2649-8C41-37DB9DD97621}">
      <dsp:nvSpPr>
        <dsp:cNvPr id="0" name=""/>
        <dsp:cNvSpPr/>
      </dsp:nvSpPr>
      <dsp:spPr>
        <a:xfrm rot="10800000">
          <a:off x="912889" y="581281"/>
          <a:ext cx="493519" cy="493519"/>
        </a:xfrm>
        <a:prstGeom prst="pieWedg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kern="1200"/>
            <a:t>Do</a:t>
          </a:r>
        </a:p>
      </dsp:txBody>
      <dsp:txXfrm rot="10800000">
        <a:off x="912889" y="581281"/>
        <a:ext cx="348971" cy="348971"/>
      </dsp:txXfrm>
    </dsp:sp>
    <dsp:sp modelId="{6113343A-BB6A-034E-AB38-8F0D3001B17A}">
      <dsp:nvSpPr>
        <dsp:cNvPr id="0" name=""/>
        <dsp:cNvSpPr/>
      </dsp:nvSpPr>
      <dsp:spPr>
        <a:xfrm rot="16200000">
          <a:off x="396575" y="581281"/>
          <a:ext cx="493519" cy="493519"/>
        </a:xfrm>
        <a:prstGeom prst="pieWedg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kern="1200"/>
            <a:t>Check</a:t>
          </a:r>
        </a:p>
      </dsp:txBody>
      <dsp:txXfrm rot="5400000">
        <a:off x="541123" y="581281"/>
        <a:ext cx="348971" cy="348971"/>
      </dsp:txXfrm>
    </dsp:sp>
    <dsp:sp modelId="{9A88DAEE-7AFE-9F44-9869-63C1F3263A12}">
      <dsp:nvSpPr>
        <dsp:cNvPr id="0" name=""/>
        <dsp:cNvSpPr/>
      </dsp:nvSpPr>
      <dsp:spPr>
        <a:xfrm>
          <a:off x="792406" y="440649"/>
          <a:ext cx="218170" cy="201479"/>
        </a:xfrm>
        <a:prstGeom prst="circularArrow">
          <a:avLst/>
        </a:prstGeom>
        <a:solidFill>
          <a:schemeClr val="bg2">
            <a:lumMod val="60000"/>
            <a:lumOff val="40000"/>
          </a:schemeClr>
        </a:solidFill>
        <a:ln w="10795"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2C93085D-0F60-6F40-AA0F-B734321A0734}">
      <dsp:nvSpPr>
        <dsp:cNvPr id="0" name=""/>
        <dsp:cNvSpPr/>
      </dsp:nvSpPr>
      <dsp:spPr>
        <a:xfrm rot="10800000">
          <a:off x="792601" y="503386"/>
          <a:ext cx="217780" cy="189981"/>
        </a:xfrm>
        <a:prstGeom prst="circularArrow">
          <a:avLst/>
        </a:prstGeom>
        <a:solidFill>
          <a:schemeClr val="bg2">
            <a:lumMod val="60000"/>
            <a:lumOff val="40000"/>
          </a:schemeClr>
        </a:solidFill>
        <a:ln w="10795"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F617B4-9298-E841-BD62-A033266F0C21}">
      <dsp:nvSpPr>
        <dsp:cNvPr id="0" name=""/>
        <dsp:cNvSpPr/>
      </dsp:nvSpPr>
      <dsp:spPr>
        <a:xfrm>
          <a:off x="396575" y="64966"/>
          <a:ext cx="493519" cy="493519"/>
        </a:xfrm>
        <a:prstGeom prst="pieWedg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kern="1200"/>
            <a:t>Adapt</a:t>
          </a:r>
        </a:p>
      </dsp:txBody>
      <dsp:txXfrm>
        <a:off x="541123" y="209514"/>
        <a:ext cx="348971" cy="348971"/>
      </dsp:txXfrm>
    </dsp:sp>
    <dsp:sp modelId="{EDDEF266-51DE-DC44-AF26-E32FA088E981}">
      <dsp:nvSpPr>
        <dsp:cNvPr id="0" name=""/>
        <dsp:cNvSpPr/>
      </dsp:nvSpPr>
      <dsp:spPr>
        <a:xfrm rot="5400000">
          <a:off x="912889" y="64966"/>
          <a:ext cx="493519" cy="493519"/>
        </a:xfrm>
        <a:prstGeom prst="pieWedg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kern="1200"/>
            <a:t>Plan</a:t>
          </a:r>
        </a:p>
      </dsp:txBody>
      <dsp:txXfrm rot="-5400000">
        <a:off x="912889" y="209514"/>
        <a:ext cx="348971" cy="348971"/>
      </dsp:txXfrm>
    </dsp:sp>
    <dsp:sp modelId="{CD452B54-0395-2649-8C41-37DB9DD97621}">
      <dsp:nvSpPr>
        <dsp:cNvPr id="0" name=""/>
        <dsp:cNvSpPr/>
      </dsp:nvSpPr>
      <dsp:spPr>
        <a:xfrm rot="10800000">
          <a:off x="912889" y="581281"/>
          <a:ext cx="493519" cy="493519"/>
        </a:xfrm>
        <a:prstGeom prst="pieWedg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kern="1200"/>
            <a:t>Do</a:t>
          </a:r>
        </a:p>
      </dsp:txBody>
      <dsp:txXfrm rot="10800000">
        <a:off x="912889" y="581281"/>
        <a:ext cx="348971" cy="348971"/>
      </dsp:txXfrm>
    </dsp:sp>
    <dsp:sp modelId="{6113343A-BB6A-034E-AB38-8F0D3001B17A}">
      <dsp:nvSpPr>
        <dsp:cNvPr id="0" name=""/>
        <dsp:cNvSpPr/>
      </dsp:nvSpPr>
      <dsp:spPr>
        <a:xfrm rot="16200000">
          <a:off x="396575" y="581281"/>
          <a:ext cx="493519" cy="493519"/>
        </a:xfrm>
        <a:prstGeom prst="pieWedg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kern="1200"/>
            <a:t>Check</a:t>
          </a:r>
        </a:p>
      </dsp:txBody>
      <dsp:txXfrm rot="5400000">
        <a:off x="541123" y="581281"/>
        <a:ext cx="348971" cy="348971"/>
      </dsp:txXfrm>
    </dsp:sp>
    <dsp:sp modelId="{9A88DAEE-7AFE-9F44-9869-63C1F3263A12}">
      <dsp:nvSpPr>
        <dsp:cNvPr id="0" name=""/>
        <dsp:cNvSpPr/>
      </dsp:nvSpPr>
      <dsp:spPr>
        <a:xfrm>
          <a:off x="792406" y="440649"/>
          <a:ext cx="218170" cy="201479"/>
        </a:xfrm>
        <a:prstGeom prst="circularArrow">
          <a:avLst/>
        </a:prstGeom>
        <a:solidFill>
          <a:schemeClr val="bg2">
            <a:lumMod val="60000"/>
            <a:lumOff val="40000"/>
          </a:schemeClr>
        </a:solidFill>
        <a:ln w="10795"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2C93085D-0F60-6F40-AA0F-B734321A0734}">
      <dsp:nvSpPr>
        <dsp:cNvPr id="0" name=""/>
        <dsp:cNvSpPr/>
      </dsp:nvSpPr>
      <dsp:spPr>
        <a:xfrm rot="10800000">
          <a:off x="792601" y="503386"/>
          <a:ext cx="217780" cy="189981"/>
        </a:xfrm>
        <a:prstGeom prst="circularArrow">
          <a:avLst/>
        </a:prstGeom>
        <a:solidFill>
          <a:schemeClr val="bg2">
            <a:lumMod val="60000"/>
            <a:lumOff val="40000"/>
          </a:schemeClr>
        </a:solidFill>
        <a:ln w="10795"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F617B4-9298-E841-BD62-A033266F0C21}">
      <dsp:nvSpPr>
        <dsp:cNvPr id="0" name=""/>
        <dsp:cNvSpPr/>
      </dsp:nvSpPr>
      <dsp:spPr>
        <a:xfrm>
          <a:off x="396575" y="64966"/>
          <a:ext cx="493519" cy="493519"/>
        </a:xfrm>
        <a:prstGeom prst="pieWedg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kern="1200"/>
            <a:t>Adapt</a:t>
          </a:r>
        </a:p>
      </dsp:txBody>
      <dsp:txXfrm>
        <a:off x="541123" y="209514"/>
        <a:ext cx="348971" cy="348971"/>
      </dsp:txXfrm>
    </dsp:sp>
    <dsp:sp modelId="{EDDEF266-51DE-DC44-AF26-E32FA088E981}">
      <dsp:nvSpPr>
        <dsp:cNvPr id="0" name=""/>
        <dsp:cNvSpPr/>
      </dsp:nvSpPr>
      <dsp:spPr>
        <a:xfrm rot="5400000">
          <a:off x="912889" y="64966"/>
          <a:ext cx="493519" cy="493519"/>
        </a:xfrm>
        <a:prstGeom prst="pieWedg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kern="1200"/>
            <a:t>Plan</a:t>
          </a:r>
        </a:p>
      </dsp:txBody>
      <dsp:txXfrm rot="-5400000">
        <a:off x="912889" y="209514"/>
        <a:ext cx="348971" cy="348971"/>
      </dsp:txXfrm>
    </dsp:sp>
    <dsp:sp modelId="{CD452B54-0395-2649-8C41-37DB9DD97621}">
      <dsp:nvSpPr>
        <dsp:cNvPr id="0" name=""/>
        <dsp:cNvSpPr/>
      </dsp:nvSpPr>
      <dsp:spPr>
        <a:xfrm rot="10800000">
          <a:off x="912889" y="581281"/>
          <a:ext cx="493519" cy="493519"/>
        </a:xfrm>
        <a:prstGeom prst="pieWedg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kern="1200"/>
            <a:t>Do</a:t>
          </a:r>
        </a:p>
      </dsp:txBody>
      <dsp:txXfrm rot="10800000">
        <a:off x="912889" y="581281"/>
        <a:ext cx="348971" cy="348971"/>
      </dsp:txXfrm>
    </dsp:sp>
    <dsp:sp modelId="{6113343A-BB6A-034E-AB38-8F0D3001B17A}">
      <dsp:nvSpPr>
        <dsp:cNvPr id="0" name=""/>
        <dsp:cNvSpPr/>
      </dsp:nvSpPr>
      <dsp:spPr>
        <a:xfrm rot="16200000">
          <a:off x="396575" y="581281"/>
          <a:ext cx="493519" cy="493519"/>
        </a:xfrm>
        <a:prstGeom prst="pieWedg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kern="1200"/>
            <a:t>Check</a:t>
          </a:r>
        </a:p>
      </dsp:txBody>
      <dsp:txXfrm rot="5400000">
        <a:off x="541123" y="581281"/>
        <a:ext cx="348971" cy="348971"/>
      </dsp:txXfrm>
    </dsp:sp>
    <dsp:sp modelId="{9A88DAEE-7AFE-9F44-9869-63C1F3263A12}">
      <dsp:nvSpPr>
        <dsp:cNvPr id="0" name=""/>
        <dsp:cNvSpPr/>
      </dsp:nvSpPr>
      <dsp:spPr>
        <a:xfrm>
          <a:off x="792406" y="440649"/>
          <a:ext cx="218170" cy="201479"/>
        </a:xfrm>
        <a:prstGeom prst="circularArrow">
          <a:avLst/>
        </a:prstGeom>
        <a:solidFill>
          <a:schemeClr val="bg2">
            <a:lumMod val="60000"/>
            <a:lumOff val="40000"/>
          </a:schemeClr>
        </a:solidFill>
        <a:ln w="10795"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2C93085D-0F60-6F40-AA0F-B734321A0734}">
      <dsp:nvSpPr>
        <dsp:cNvPr id="0" name=""/>
        <dsp:cNvSpPr/>
      </dsp:nvSpPr>
      <dsp:spPr>
        <a:xfrm rot="10800000">
          <a:off x="792601" y="503386"/>
          <a:ext cx="217780" cy="189981"/>
        </a:xfrm>
        <a:prstGeom prst="circularArrow">
          <a:avLst/>
        </a:prstGeom>
        <a:solidFill>
          <a:schemeClr val="bg2">
            <a:lumMod val="60000"/>
            <a:lumOff val="40000"/>
          </a:schemeClr>
        </a:solidFill>
        <a:ln w="10795"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2.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3.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4.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5.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918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50443" y="0"/>
            <a:ext cx="2945659" cy="499189"/>
          </a:xfrm>
          <a:prstGeom prst="rect">
            <a:avLst/>
          </a:prstGeom>
        </p:spPr>
        <p:txBody>
          <a:bodyPr vert="horz" lIns="91440" tIns="45720" rIns="91440" bIns="45720" rtlCol="0"/>
          <a:lstStyle>
            <a:lvl1pPr algn="r">
              <a:defRPr sz="1200"/>
            </a:lvl1pPr>
          </a:lstStyle>
          <a:p>
            <a:r>
              <a:rPr lang="en-AU"/>
              <a:t>DOCUMENT ID // REV1.0 // DD/MM/YYYY  </a:t>
            </a:r>
            <a:endParaRPr lang="en-US"/>
          </a:p>
        </p:txBody>
      </p:sp>
      <p:sp>
        <p:nvSpPr>
          <p:cNvPr id="4" name="Footer Placeholder 3"/>
          <p:cNvSpPr>
            <a:spLocks noGrp="1"/>
          </p:cNvSpPr>
          <p:nvPr>
            <p:ph type="ftr" sz="quarter" idx="2"/>
          </p:nvPr>
        </p:nvSpPr>
        <p:spPr>
          <a:xfrm>
            <a:off x="0" y="9482866"/>
            <a:ext cx="2945659" cy="499189"/>
          </a:xfrm>
          <a:prstGeom prst="rect">
            <a:avLst/>
          </a:prstGeom>
        </p:spPr>
        <p:txBody>
          <a:bodyPr vert="horz" lIns="91440" tIns="45720" rIns="91440" bIns="45720" rtlCol="0" anchor="b"/>
          <a:lstStyle>
            <a:lvl1pPr algn="l">
              <a:defRPr sz="1200"/>
            </a:lvl1pPr>
          </a:lstStyle>
          <a:p>
            <a:r>
              <a:rPr lang="en-US"/>
              <a:t>UNCLASSIFIED</a:t>
            </a:r>
          </a:p>
        </p:txBody>
      </p:sp>
      <p:sp>
        <p:nvSpPr>
          <p:cNvPr id="5" name="Slide Number Placeholder 4"/>
          <p:cNvSpPr>
            <a:spLocks noGrp="1"/>
          </p:cNvSpPr>
          <p:nvPr>
            <p:ph type="sldNum" sz="quarter" idx="3"/>
          </p:nvPr>
        </p:nvSpPr>
        <p:spPr>
          <a:xfrm>
            <a:off x="3850443" y="9482866"/>
            <a:ext cx="2945659" cy="499189"/>
          </a:xfrm>
          <a:prstGeom prst="rect">
            <a:avLst/>
          </a:prstGeom>
        </p:spPr>
        <p:txBody>
          <a:bodyPr vert="horz" lIns="91440" tIns="45720" rIns="91440" bIns="45720" rtlCol="0" anchor="b"/>
          <a:lstStyle>
            <a:lvl1pPr algn="r">
              <a:defRPr sz="1200"/>
            </a:lvl1pPr>
          </a:lstStyle>
          <a:p>
            <a:fld id="{4414D5E9-520A-C747-BE77-ABF35811E0DA}" type="slidenum">
              <a:rPr lang="en-US" smtClean="0"/>
              <a:t>‹#›</a:t>
            </a:fld>
            <a:endParaRPr lang="en-US"/>
          </a:p>
        </p:txBody>
      </p:sp>
    </p:spTree>
    <p:extLst>
      <p:ext uri="{BB962C8B-B14F-4D97-AF65-F5344CB8AC3E}">
        <p14:creationId xmlns:p14="http://schemas.microsoft.com/office/powerpoint/2010/main" val="165468608"/>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918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9189"/>
          </a:xfrm>
          <a:prstGeom prst="rect">
            <a:avLst/>
          </a:prstGeom>
        </p:spPr>
        <p:txBody>
          <a:bodyPr vert="horz" lIns="91440" tIns="45720" rIns="91440" bIns="45720" rtlCol="0"/>
          <a:lstStyle>
            <a:lvl1pPr algn="r">
              <a:defRPr sz="1200"/>
            </a:lvl1pPr>
          </a:lstStyle>
          <a:p>
            <a:r>
              <a:rPr lang="en-AU"/>
              <a:t>DOCUMENT ID // REV1.0 // DD/MM/YYYY  </a:t>
            </a:r>
            <a:endParaRPr lang="en-US"/>
          </a:p>
        </p:txBody>
      </p:sp>
      <p:sp>
        <p:nvSpPr>
          <p:cNvPr id="4" name="Slide Image Placeholder 3"/>
          <p:cNvSpPr>
            <a:spLocks noGrp="1" noRot="1" noChangeAspect="1"/>
          </p:cNvSpPr>
          <p:nvPr>
            <p:ph type="sldImg" idx="2"/>
          </p:nvPr>
        </p:nvSpPr>
        <p:spPr>
          <a:xfrm>
            <a:off x="71438" y="749300"/>
            <a:ext cx="6654800" cy="37433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42299"/>
            <a:ext cx="5438140" cy="4492705"/>
          </a:xfrm>
          <a:prstGeom prst="rect">
            <a:avLst/>
          </a:prstGeom>
        </p:spPr>
        <p:txBody>
          <a:bodyPr vert="horz" lIns="91440" tIns="45720" rIns="91440" bIns="45720" rtlCol="0"/>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6" name="Footer Placeholder 5"/>
          <p:cNvSpPr>
            <a:spLocks noGrp="1"/>
          </p:cNvSpPr>
          <p:nvPr>
            <p:ph type="ftr" sz="quarter" idx="4"/>
          </p:nvPr>
        </p:nvSpPr>
        <p:spPr>
          <a:xfrm>
            <a:off x="0" y="9482866"/>
            <a:ext cx="2945659" cy="499189"/>
          </a:xfrm>
          <a:prstGeom prst="rect">
            <a:avLst/>
          </a:prstGeom>
        </p:spPr>
        <p:txBody>
          <a:bodyPr vert="horz" lIns="91440" tIns="45720" rIns="91440" bIns="45720" rtlCol="0" anchor="b"/>
          <a:lstStyle>
            <a:lvl1pPr algn="l">
              <a:defRPr sz="1200"/>
            </a:lvl1pPr>
          </a:lstStyle>
          <a:p>
            <a:r>
              <a:rPr lang="en-US"/>
              <a:t>UNCLASSIFIED</a:t>
            </a:r>
          </a:p>
        </p:txBody>
      </p:sp>
      <p:sp>
        <p:nvSpPr>
          <p:cNvPr id="7" name="Slide Number Placeholder 6"/>
          <p:cNvSpPr>
            <a:spLocks noGrp="1"/>
          </p:cNvSpPr>
          <p:nvPr>
            <p:ph type="sldNum" sz="quarter" idx="5"/>
          </p:nvPr>
        </p:nvSpPr>
        <p:spPr>
          <a:xfrm>
            <a:off x="3850443" y="9482866"/>
            <a:ext cx="2945659" cy="499189"/>
          </a:xfrm>
          <a:prstGeom prst="rect">
            <a:avLst/>
          </a:prstGeom>
        </p:spPr>
        <p:txBody>
          <a:bodyPr vert="horz" lIns="91440" tIns="45720" rIns="91440" bIns="45720" rtlCol="0" anchor="b"/>
          <a:lstStyle>
            <a:lvl1pPr algn="r">
              <a:defRPr sz="1200"/>
            </a:lvl1pPr>
          </a:lstStyle>
          <a:p>
            <a:fld id="{9915E373-238E-BF4B-BC78-5089B2840B71}" type="slidenum">
              <a:rPr lang="en-US" smtClean="0"/>
              <a:t>‹#›</a:t>
            </a:fld>
            <a:endParaRPr lang="en-US"/>
          </a:p>
        </p:txBody>
      </p:sp>
    </p:spTree>
    <p:extLst>
      <p:ext uri="{BB962C8B-B14F-4D97-AF65-F5344CB8AC3E}">
        <p14:creationId xmlns:p14="http://schemas.microsoft.com/office/powerpoint/2010/main" val="4036189789"/>
      </p:ext>
    </p:extLst>
  </p:cSld>
  <p:clrMap bg1="lt1" tx1="dk1" bg2="lt2" tx2="dk2" accent1="accent1" accent2="accent2" accent3="accent3" accent4="accent4" accent5="accent5" accent6="accent6" hlink="hlink" folHlink="folHlink"/>
  <p:hf hdr="0"/>
  <p:notesStyle>
    <a:lvl1pPr marL="0" algn="l" defTabSz="389626" rtl="0" eaLnBrk="1" latinLnBrk="0" hangingPunct="1">
      <a:defRPr sz="1023" kern="1200">
        <a:solidFill>
          <a:schemeClr val="tx1"/>
        </a:solidFill>
        <a:latin typeface="+mn-lt"/>
        <a:ea typeface="+mn-ea"/>
        <a:cs typeface="+mn-cs"/>
      </a:defRPr>
    </a:lvl1pPr>
    <a:lvl2pPr marL="389626" algn="l" defTabSz="389626" rtl="0" eaLnBrk="1" latinLnBrk="0" hangingPunct="1">
      <a:defRPr sz="1023" kern="1200">
        <a:solidFill>
          <a:schemeClr val="tx1"/>
        </a:solidFill>
        <a:latin typeface="+mn-lt"/>
        <a:ea typeface="+mn-ea"/>
        <a:cs typeface="+mn-cs"/>
      </a:defRPr>
    </a:lvl2pPr>
    <a:lvl3pPr marL="779252" algn="l" defTabSz="389626" rtl="0" eaLnBrk="1" latinLnBrk="0" hangingPunct="1">
      <a:defRPr sz="1023" kern="1200">
        <a:solidFill>
          <a:schemeClr val="tx1"/>
        </a:solidFill>
        <a:latin typeface="+mn-lt"/>
        <a:ea typeface="+mn-ea"/>
        <a:cs typeface="+mn-cs"/>
      </a:defRPr>
    </a:lvl3pPr>
    <a:lvl4pPr marL="1168878" algn="l" defTabSz="389626" rtl="0" eaLnBrk="1" latinLnBrk="0" hangingPunct="1">
      <a:defRPr sz="1023" kern="1200">
        <a:solidFill>
          <a:schemeClr val="tx1"/>
        </a:solidFill>
        <a:latin typeface="+mn-lt"/>
        <a:ea typeface="+mn-ea"/>
        <a:cs typeface="+mn-cs"/>
      </a:defRPr>
    </a:lvl4pPr>
    <a:lvl5pPr marL="1558503" algn="l" defTabSz="389626" rtl="0" eaLnBrk="1" latinLnBrk="0" hangingPunct="1">
      <a:defRPr sz="1023" kern="1200">
        <a:solidFill>
          <a:schemeClr val="tx1"/>
        </a:solidFill>
        <a:latin typeface="+mn-lt"/>
        <a:ea typeface="+mn-ea"/>
        <a:cs typeface="+mn-cs"/>
      </a:defRPr>
    </a:lvl5pPr>
    <a:lvl6pPr marL="1948129" algn="l" defTabSz="389626" rtl="0" eaLnBrk="1" latinLnBrk="0" hangingPunct="1">
      <a:defRPr sz="1023" kern="1200">
        <a:solidFill>
          <a:schemeClr val="tx1"/>
        </a:solidFill>
        <a:latin typeface="+mn-lt"/>
        <a:ea typeface="+mn-ea"/>
        <a:cs typeface="+mn-cs"/>
      </a:defRPr>
    </a:lvl6pPr>
    <a:lvl7pPr marL="2337755" algn="l" defTabSz="389626" rtl="0" eaLnBrk="1" latinLnBrk="0" hangingPunct="1">
      <a:defRPr sz="1023" kern="1200">
        <a:solidFill>
          <a:schemeClr val="tx1"/>
        </a:solidFill>
        <a:latin typeface="+mn-lt"/>
        <a:ea typeface="+mn-ea"/>
        <a:cs typeface="+mn-cs"/>
      </a:defRPr>
    </a:lvl7pPr>
    <a:lvl8pPr marL="2727381" algn="l" defTabSz="389626" rtl="0" eaLnBrk="1" latinLnBrk="0" hangingPunct="1">
      <a:defRPr sz="1023" kern="1200">
        <a:solidFill>
          <a:schemeClr val="tx1"/>
        </a:solidFill>
        <a:latin typeface="+mn-lt"/>
        <a:ea typeface="+mn-ea"/>
        <a:cs typeface="+mn-cs"/>
      </a:defRPr>
    </a:lvl8pPr>
    <a:lvl9pPr marL="3117007" algn="l" defTabSz="389626" rtl="0" eaLnBrk="1" latinLnBrk="0" hangingPunct="1">
      <a:defRPr sz="102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389626" rtl="0" eaLnBrk="1" fontAlgn="auto" latinLnBrk="0" hangingPunct="1">
              <a:lnSpc>
                <a:spcPct val="100000"/>
              </a:lnSpc>
              <a:spcBef>
                <a:spcPts val="0"/>
              </a:spcBef>
              <a:spcAft>
                <a:spcPts val="0"/>
              </a:spcAft>
              <a:buClrTx/>
              <a:buSzTx/>
              <a:buFontTx/>
              <a:buNone/>
              <a:tabLst/>
              <a:defRPr/>
            </a:pPr>
            <a:r>
              <a:rPr lang="en-US" sz="1050" dirty="0">
                <a:solidFill>
                  <a:srgbClr val="F9A235"/>
                </a:solidFill>
                <a:latin typeface="Arial"/>
                <a:cs typeface="Arial"/>
              </a:rPr>
              <a:t>Goal 2: is there a better way to do things ?</a:t>
            </a:r>
            <a:endParaRPr lang="en-AU" sz="1050" dirty="0">
              <a:solidFill>
                <a:srgbClr val="F9A235"/>
              </a:solidFill>
              <a:latin typeface="Arial"/>
              <a:cs typeface="Arial"/>
            </a:endParaRPr>
          </a:p>
          <a:p>
            <a:endParaRPr lang="en-US" dirty="0"/>
          </a:p>
        </p:txBody>
      </p:sp>
      <p:sp>
        <p:nvSpPr>
          <p:cNvPr id="4" name="Date Placeholder 3"/>
          <p:cNvSpPr>
            <a:spLocks noGrp="1"/>
          </p:cNvSpPr>
          <p:nvPr>
            <p:ph type="dt" idx="10"/>
          </p:nvPr>
        </p:nvSpPr>
        <p:spPr/>
        <p:txBody>
          <a:bodyPr/>
          <a:lstStyle/>
          <a:p>
            <a:r>
              <a:rPr lang="en-AU"/>
              <a:t>DOCUMENT ID // REV1.0 // DD/MM/YYYY  </a:t>
            </a:r>
            <a:endParaRPr lang="en-US"/>
          </a:p>
        </p:txBody>
      </p:sp>
      <p:sp>
        <p:nvSpPr>
          <p:cNvPr id="5" name="Footer Placeholder 4"/>
          <p:cNvSpPr>
            <a:spLocks noGrp="1"/>
          </p:cNvSpPr>
          <p:nvPr>
            <p:ph type="ftr" sz="quarter" idx="11"/>
          </p:nvPr>
        </p:nvSpPr>
        <p:spPr/>
        <p:txBody>
          <a:bodyPr/>
          <a:lstStyle/>
          <a:p>
            <a:r>
              <a:rPr lang="en-US"/>
              <a:t>UNCLASSIFIED</a:t>
            </a:r>
          </a:p>
        </p:txBody>
      </p:sp>
      <p:sp>
        <p:nvSpPr>
          <p:cNvPr id="6" name="Slide Number Placeholder 5"/>
          <p:cNvSpPr>
            <a:spLocks noGrp="1"/>
          </p:cNvSpPr>
          <p:nvPr>
            <p:ph type="sldNum" sz="quarter" idx="12"/>
          </p:nvPr>
        </p:nvSpPr>
        <p:spPr/>
        <p:txBody>
          <a:bodyPr/>
          <a:lstStyle/>
          <a:p>
            <a:fld id="{9915E373-238E-BF4B-BC78-5089B2840B71}" type="slidenum">
              <a:rPr lang="en-US" smtClean="0"/>
              <a:t>7</a:t>
            </a:fld>
            <a:endParaRPr lang="en-US"/>
          </a:p>
        </p:txBody>
      </p:sp>
    </p:spTree>
    <p:extLst>
      <p:ext uri="{BB962C8B-B14F-4D97-AF65-F5344CB8AC3E}">
        <p14:creationId xmlns:p14="http://schemas.microsoft.com/office/powerpoint/2010/main" val="1209640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a:p>
          <a:p>
            <a:pPr lvl="0"/>
            <a:endParaRPr lang="en-US" sz="1200"/>
          </a:p>
          <a:p>
            <a:pPr lvl="0"/>
            <a:endParaRPr lang="en-US" sz="1200"/>
          </a:p>
          <a:p>
            <a:endParaRPr lang="en-US"/>
          </a:p>
          <a:p>
            <a:pPr lvl="0"/>
            <a:endParaRPr lang="en-US" sz="1200"/>
          </a:p>
          <a:p>
            <a:pPr lvl="0"/>
            <a:endParaRPr lang="en-US" sz="1200"/>
          </a:p>
          <a:p>
            <a:endParaRPr lang="en-US"/>
          </a:p>
        </p:txBody>
      </p:sp>
      <p:sp>
        <p:nvSpPr>
          <p:cNvPr id="4" name="Date Placeholder 3"/>
          <p:cNvSpPr>
            <a:spLocks noGrp="1"/>
          </p:cNvSpPr>
          <p:nvPr>
            <p:ph type="dt" idx="1"/>
          </p:nvPr>
        </p:nvSpPr>
        <p:spPr/>
        <p:txBody>
          <a:bodyPr/>
          <a:lstStyle/>
          <a:p>
            <a:r>
              <a:rPr lang="en-AU"/>
              <a:t>DOCUMENT ID // REV1.0 // DD/MM/YYYY  </a:t>
            </a:r>
            <a:endParaRPr lang="en-US"/>
          </a:p>
        </p:txBody>
      </p:sp>
      <p:sp>
        <p:nvSpPr>
          <p:cNvPr id="5" name="Footer Placeholder 4"/>
          <p:cNvSpPr>
            <a:spLocks noGrp="1"/>
          </p:cNvSpPr>
          <p:nvPr>
            <p:ph type="ftr" sz="quarter" idx="4"/>
          </p:nvPr>
        </p:nvSpPr>
        <p:spPr/>
        <p:txBody>
          <a:bodyPr/>
          <a:lstStyle/>
          <a:p>
            <a:r>
              <a:rPr lang="en-US"/>
              <a:t>UNCLASSIFIED</a:t>
            </a:r>
          </a:p>
        </p:txBody>
      </p:sp>
      <p:sp>
        <p:nvSpPr>
          <p:cNvPr id="6" name="Slide Number Placeholder 5"/>
          <p:cNvSpPr>
            <a:spLocks noGrp="1"/>
          </p:cNvSpPr>
          <p:nvPr>
            <p:ph type="sldNum" sz="quarter" idx="5"/>
          </p:nvPr>
        </p:nvSpPr>
        <p:spPr/>
        <p:txBody>
          <a:bodyPr/>
          <a:lstStyle/>
          <a:p>
            <a:fld id="{9915E373-238E-BF4B-BC78-5089B2840B71}" type="slidenum">
              <a:rPr lang="en-US" smtClean="0"/>
              <a:t>44</a:t>
            </a:fld>
            <a:endParaRPr lang="en-US"/>
          </a:p>
        </p:txBody>
      </p:sp>
    </p:spTree>
    <p:extLst>
      <p:ext uri="{BB962C8B-B14F-4D97-AF65-F5344CB8AC3E}">
        <p14:creationId xmlns:p14="http://schemas.microsoft.com/office/powerpoint/2010/main" val="3186872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389626" rtl="0" eaLnBrk="1" fontAlgn="auto" latinLnBrk="0" hangingPunct="1">
              <a:lnSpc>
                <a:spcPct val="100000"/>
              </a:lnSpc>
              <a:spcBef>
                <a:spcPts val="0"/>
              </a:spcBef>
              <a:spcAft>
                <a:spcPts val="0"/>
              </a:spcAft>
              <a:buClrTx/>
              <a:buSzTx/>
              <a:buFontTx/>
              <a:buNone/>
              <a:tabLst/>
              <a:defRPr/>
            </a:pPr>
            <a:r>
              <a:rPr lang="en-AU" sz="1050" dirty="0">
                <a:solidFill>
                  <a:srgbClr val="44484F"/>
                </a:solidFill>
                <a:latin typeface="Arial"/>
                <a:cs typeface="Arial"/>
              </a:rPr>
              <a:t>Practices can involve multiple Alphas.</a:t>
            </a:r>
          </a:p>
          <a:p>
            <a:endParaRPr lang="en-US" dirty="0"/>
          </a:p>
        </p:txBody>
      </p:sp>
      <p:sp>
        <p:nvSpPr>
          <p:cNvPr id="4" name="Date Placeholder 3"/>
          <p:cNvSpPr>
            <a:spLocks noGrp="1"/>
          </p:cNvSpPr>
          <p:nvPr>
            <p:ph type="dt" idx="1"/>
          </p:nvPr>
        </p:nvSpPr>
        <p:spPr/>
        <p:txBody>
          <a:bodyPr/>
          <a:lstStyle/>
          <a:p>
            <a:r>
              <a:rPr lang="en-AU"/>
              <a:t>DOCUMENT ID // REV1.0 // DD/MM/YYYY  </a:t>
            </a:r>
            <a:endParaRPr lang="en-US"/>
          </a:p>
        </p:txBody>
      </p:sp>
      <p:sp>
        <p:nvSpPr>
          <p:cNvPr id="5" name="Footer Placeholder 4"/>
          <p:cNvSpPr>
            <a:spLocks noGrp="1"/>
          </p:cNvSpPr>
          <p:nvPr>
            <p:ph type="ftr" sz="quarter" idx="4"/>
          </p:nvPr>
        </p:nvSpPr>
        <p:spPr/>
        <p:txBody>
          <a:bodyPr/>
          <a:lstStyle/>
          <a:p>
            <a:r>
              <a:rPr lang="en-US"/>
              <a:t>UNCLASSIFIED</a:t>
            </a:r>
          </a:p>
        </p:txBody>
      </p:sp>
      <p:sp>
        <p:nvSpPr>
          <p:cNvPr id="6" name="Slide Number Placeholder 5"/>
          <p:cNvSpPr>
            <a:spLocks noGrp="1"/>
          </p:cNvSpPr>
          <p:nvPr>
            <p:ph type="sldNum" sz="quarter" idx="5"/>
          </p:nvPr>
        </p:nvSpPr>
        <p:spPr/>
        <p:txBody>
          <a:bodyPr/>
          <a:lstStyle/>
          <a:p>
            <a:fld id="{9915E373-238E-BF4B-BC78-5089B2840B71}" type="slidenum">
              <a:rPr lang="en-US" smtClean="0"/>
              <a:t>53</a:t>
            </a:fld>
            <a:endParaRPr lang="en-US"/>
          </a:p>
        </p:txBody>
      </p:sp>
    </p:spTree>
    <p:extLst>
      <p:ext uri="{BB962C8B-B14F-4D97-AF65-F5344CB8AC3E}">
        <p14:creationId xmlns:p14="http://schemas.microsoft.com/office/powerpoint/2010/main" val="3797412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Supports evolutionary change, that is a team can evolve </a:t>
            </a:r>
            <a:r>
              <a:rPr lang="en-US" dirty="0" err="1"/>
              <a:t>ther</a:t>
            </a:r>
            <a:r>
              <a:rPr lang="en-US" dirty="0"/>
              <a:t> way of working as they go.</a:t>
            </a:r>
          </a:p>
        </p:txBody>
      </p:sp>
      <p:sp>
        <p:nvSpPr>
          <p:cNvPr id="4" name="Date Placeholder 3"/>
          <p:cNvSpPr>
            <a:spLocks noGrp="1"/>
          </p:cNvSpPr>
          <p:nvPr>
            <p:ph type="dt" idx="1"/>
          </p:nvPr>
        </p:nvSpPr>
        <p:spPr/>
        <p:txBody>
          <a:bodyPr/>
          <a:lstStyle/>
          <a:p>
            <a:r>
              <a:rPr lang="en-AU"/>
              <a:t>DOCUMENT ID // REV1.0 // DD/MM/YYYY  </a:t>
            </a:r>
            <a:endParaRPr lang="en-US"/>
          </a:p>
        </p:txBody>
      </p:sp>
      <p:sp>
        <p:nvSpPr>
          <p:cNvPr id="5" name="Footer Placeholder 4"/>
          <p:cNvSpPr>
            <a:spLocks noGrp="1"/>
          </p:cNvSpPr>
          <p:nvPr>
            <p:ph type="ftr" sz="quarter" idx="4"/>
          </p:nvPr>
        </p:nvSpPr>
        <p:spPr/>
        <p:txBody>
          <a:bodyPr/>
          <a:lstStyle/>
          <a:p>
            <a:r>
              <a:rPr lang="en-US"/>
              <a:t>UNCLASSIFIED</a:t>
            </a:r>
          </a:p>
        </p:txBody>
      </p:sp>
      <p:sp>
        <p:nvSpPr>
          <p:cNvPr id="6" name="Slide Number Placeholder 5"/>
          <p:cNvSpPr>
            <a:spLocks noGrp="1"/>
          </p:cNvSpPr>
          <p:nvPr>
            <p:ph type="sldNum" sz="quarter" idx="5"/>
          </p:nvPr>
        </p:nvSpPr>
        <p:spPr/>
        <p:txBody>
          <a:bodyPr/>
          <a:lstStyle/>
          <a:p>
            <a:fld id="{9915E373-238E-BF4B-BC78-5089B2840B71}" type="slidenum">
              <a:rPr lang="en-US" smtClean="0"/>
              <a:t>62</a:t>
            </a:fld>
            <a:endParaRPr lang="en-US"/>
          </a:p>
        </p:txBody>
      </p:sp>
    </p:spTree>
    <p:extLst>
      <p:ext uri="{BB962C8B-B14F-4D97-AF65-F5344CB8AC3E}">
        <p14:creationId xmlns:p14="http://schemas.microsoft.com/office/powerpoint/2010/main" val="21523513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Actionable -&gt; the states guide you to where next</a:t>
            </a:r>
          </a:p>
        </p:txBody>
      </p:sp>
      <p:sp>
        <p:nvSpPr>
          <p:cNvPr id="4" name="Date Placeholder 3"/>
          <p:cNvSpPr>
            <a:spLocks noGrp="1"/>
          </p:cNvSpPr>
          <p:nvPr>
            <p:ph type="dt" idx="1"/>
          </p:nvPr>
        </p:nvSpPr>
        <p:spPr/>
        <p:txBody>
          <a:bodyPr/>
          <a:lstStyle/>
          <a:p>
            <a:r>
              <a:rPr lang="en-AU"/>
              <a:t>DOCUMENT ID // REV1.0 // DD/MM/YYYY  </a:t>
            </a:r>
            <a:endParaRPr lang="en-US"/>
          </a:p>
        </p:txBody>
      </p:sp>
      <p:sp>
        <p:nvSpPr>
          <p:cNvPr id="5" name="Footer Placeholder 4"/>
          <p:cNvSpPr>
            <a:spLocks noGrp="1"/>
          </p:cNvSpPr>
          <p:nvPr>
            <p:ph type="ftr" sz="quarter" idx="4"/>
          </p:nvPr>
        </p:nvSpPr>
        <p:spPr/>
        <p:txBody>
          <a:bodyPr/>
          <a:lstStyle/>
          <a:p>
            <a:r>
              <a:rPr lang="en-US"/>
              <a:t>UNCLASSIFIED</a:t>
            </a:r>
          </a:p>
        </p:txBody>
      </p:sp>
      <p:sp>
        <p:nvSpPr>
          <p:cNvPr id="6" name="Slide Number Placeholder 5"/>
          <p:cNvSpPr>
            <a:spLocks noGrp="1"/>
          </p:cNvSpPr>
          <p:nvPr>
            <p:ph type="sldNum" sz="quarter" idx="5"/>
          </p:nvPr>
        </p:nvSpPr>
        <p:spPr/>
        <p:txBody>
          <a:bodyPr/>
          <a:lstStyle/>
          <a:p>
            <a:fld id="{9915E373-238E-BF4B-BC78-5089B2840B71}" type="slidenum">
              <a:rPr lang="en-US" smtClean="0"/>
              <a:t>63</a:t>
            </a:fld>
            <a:endParaRPr lang="en-US"/>
          </a:p>
        </p:txBody>
      </p:sp>
    </p:spTree>
    <p:extLst>
      <p:ext uri="{BB962C8B-B14F-4D97-AF65-F5344CB8AC3E}">
        <p14:creationId xmlns:p14="http://schemas.microsoft.com/office/powerpoint/2010/main" val="4136079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Scrum is a good example of an independent practise</a:t>
            </a:r>
          </a:p>
        </p:txBody>
      </p:sp>
      <p:sp>
        <p:nvSpPr>
          <p:cNvPr id="4" name="Date Placeholder 3"/>
          <p:cNvSpPr>
            <a:spLocks noGrp="1"/>
          </p:cNvSpPr>
          <p:nvPr>
            <p:ph type="dt" idx="10"/>
          </p:nvPr>
        </p:nvSpPr>
        <p:spPr/>
        <p:txBody>
          <a:bodyPr/>
          <a:lstStyle/>
          <a:p>
            <a:r>
              <a:rPr lang="en-AU"/>
              <a:t>DD MMM YYYY</a:t>
            </a:r>
            <a:endParaRPr lang="en-AU" dirty="0"/>
          </a:p>
        </p:txBody>
      </p:sp>
      <p:sp>
        <p:nvSpPr>
          <p:cNvPr id="5" name="Footer Placeholder 4"/>
          <p:cNvSpPr>
            <a:spLocks noGrp="1"/>
          </p:cNvSpPr>
          <p:nvPr>
            <p:ph type="ftr" sz="quarter" idx="11"/>
          </p:nvPr>
        </p:nvSpPr>
        <p:spPr/>
        <p:txBody>
          <a:bodyPr/>
          <a:lstStyle/>
          <a:p>
            <a:r>
              <a:rPr lang="en-AU"/>
              <a:t>Version #</a:t>
            </a:r>
            <a:endParaRPr lang="en-AU" dirty="0"/>
          </a:p>
        </p:txBody>
      </p:sp>
      <p:sp>
        <p:nvSpPr>
          <p:cNvPr id="6" name="Slide Number Placeholder 5"/>
          <p:cNvSpPr>
            <a:spLocks noGrp="1"/>
          </p:cNvSpPr>
          <p:nvPr>
            <p:ph type="sldNum" sz="quarter" idx="12"/>
          </p:nvPr>
        </p:nvSpPr>
        <p:spPr/>
        <p:txBody>
          <a:bodyPr/>
          <a:lstStyle/>
          <a:p>
            <a:fld id="{6B0F5D19-6207-4993-8C56-1CE7DE1DA143}" type="slidenum">
              <a:rPr lang="en-AU" smtClean="0"/>
              <a:pPr/>
              <a:t>9</a:t>
            </a:fld>
            <a:endParaRPr lang="en-AU" dirty="0"/>
          </a:p>
        </p:txBody>
      </p:sp>
    </p:spTree>
    <p:extLst>
      <p:ext uri="{BB962C8B-B14F-4D97-AF65-F5344CB8AC3E}">
        <p14:creationId xmlns:p14="http://schemas.microsoft.com/office/powerpoint/2010/main" val="1494874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389626" rtl="0" eaLnBrk="1" fontAlgn="auto" latinLnBrk="0" hangingPunct="1">
              <a:lnSpc>
                <a:spcPct val="100000"/>
              </a:lnSpc>
              <a:spcBef>
                <a:spcPts val="0"/>
              </a:spcBef>
              <a:spcAft>
                <a:spcPts val="0"/>
              </a:spcAft>
              <a:buClrTx/>
              <a:buSzTx/>
              <a:buFontTx/>
              <a:buNone/>
              <a:tabLst/>
              <a:defRPr/>
            </a:pPr>
            <a:r>
              <a:rPr lang="en-US" sz="1050" dirty="0">
                <a:solidFill>
                  <a:srgbClr val="000000"/>
                </a:solidFill>
                <a:latin typeface="Arial" charset="0"/>
                <a:ea typeface="ＭＳ Ｐゴシック" charset="0"/>
                <a:cs typeface="Arial" charset="0"/>
              </a:rPr>
              <a:t>There are probably more than 100,000 methods incl. for instance SADT, </a:t>
            </a:r>
            <a:r>
              <a:rPr lang="en-US" sz="1050" dirty="0" err="1">
                <a:solidFill>
                  <a:srgbClr val="000000"/>
                </a:solidFill>
                <a:latin typeface="Arial" charset="0"/>
                <a:ea typeface="ＭＳ Ｐゴシック" charset="0"/>
                <a:cs typeface="Arial" charset="0"/>
              </a:rPr>
              <a:t>Booch</a:t>
            </a:r>
            <a:r>
              <a:rPr lang="en-US" sz="1050" dirty="0">
                <a:solidFill>
                  <a:srgbClr val="000000"/>
                </a:solidFill>
                <a:latin typeface="Arial" charset="0"/>
                <a:ea typeface="ＭＳ Ｐゴシック" charset="0"/>
                <a:cs typeface="Arial" charset="0"/>
              </a:rPr>
              <a:t>, OMT, RUP, CMMI, XP, Scrum, Lean, Kanban </a:t>
            </a:r>
            <a:endParaRPr lang="en-GB" sz="1050" dirty="0">
              <a:solidFill>
                <a:srgbClr val="000000"/>
              </a:solidFill>
              <a:latin typeface="Arial" charset="0"/>
              <a:ea typeface="ＭＳ Ｐゴシック" charset="0"/>
              <a:cs typeface="Arial" charset="0"/>
            </a:endParaRPr>
          </a:p>
          <a:p>
            <a:pPr marL="0" marR="0" lvl="0" indent="0" algn="l" defTabSz="389626" rtl="0" eaLnBrk="1" fontAlgn="auto" latinLnBrk="0" hangingPunct="1">
              <a:lnSpc>
                <a:spcPct val="100000"/>
              </a:lnSpc>
              <a:spcBef>
                <a:spcPts val="0"/>
              </a:spcBef>
              <a:spcAft>
                <a:spcPts val="0"/>
              </a:spcAft>
              <a:buClrTx/>
              <a:buSzTx/>
              <a:buFontTx/>
              <a:buNone/>
              <a:tabLst/>
              <a:defRPr/>
            </a:pPr>
            <a:r>
              <a:rPr lang="en-US" sz="1050" dirty="0">
                <a:solidFill>
                  <a:srgbClr val="000000"/>
                </a:solidFill>
                <a:latin typeface="Arial" charset="0"/>
                <a:ea typeface="ＭＳ Ｐゴシック" charset="0"/>
                <a:cs typeface="Arial" charset="0"/>
              </a:rPr>
              <a:t>The Kernel is the common ground thus it includes essential elements of software engineering.</a:t>
            </a:r>
          </a:p>
          <a:p>
            <a:pPr marL="0" marR="0" lvl="0" indent="0" algn="l" defTabSz="389626" rtl="0" eaLnBrk="1" fontAlgn="auto" latinLnBrk="0" hangingPunct="1">
              <a:lnSpc>
                <a:spcPct val="100000"/>
              </a:lnSpc>
              <a:spcBef>
                <a:spcPts val="0"/>
              </a:spcBef>
              <a:spcAft>
                <a:spcPts val="0"/>
              </a:spcAft>
              <a:buClrTx/>
              <a:buSzTx/>
              <a:buFontTx/>
              <a:buNone/>
              <a:tabLst/>
              <a:defRPr/>
            </a:pPr>
            <a:r>
              <a:rPr lang="en-US" sz="1050" dirty="0">
                <a:solidFill>
                  <a:srgbClr val="000000"/>
                </a:solidFill>
                <a:latin typeface="Arial" charset="0"/>
                <a:ea typeface="ＭＳ Ｐゴシック" charset="0"/>
                <a:cs typeface="Arial" charset="0"/>
              </a:rPr>
              <a:t>The Language is the domain-specific language to define methods, practices and the essential elements of the Kernel.</a:t>
            </a:r>
          </a:p>
          <a:p>
            <a:pPr marL="0" marR="0" lvl="0" indent="0" algn="l" defTabSz="389626" rtl="0" eaLnBrk="1" fontAlgn="auto" latinLnBrk="0" hangingPunct="1">
              <a:lnSpc>
                <a:spcPct val="100000"/>
              </a:lnSpc>
              <a:spcBef>
                <a:spcPts val="0"/>
              </a:spcBef>
              <a:spcAft>
                <a:spcPts val="0"/>
              </a:spcAft>
              <a:buClrTx/>
              <a:buSzTx/>
              <a:buFontTx/>
              <a:buNone/>
              <a:tabLst/>
              <a:defRPr/>
            </a:pPr>
            <a:endParaRPr lang="en-US" sz="1050" dirty="0">
              <a:solidFill>
                <a:srgbClr val="000000"/>
              </a:solidFill>
              <a:latin typeface="Arial" charset="0"/>
              <a:ea typeface="ＭＳ Ｐゴシック" charset="0"/>
              <a:cs typeface="Arial" charset="0"/>
            </a:endParaRPr>
          </a:p>
          <a:p>
            <a:pPr marL="0" marR="0" lvl="0" indent="0" algn="l" defTabSz="389626" rtl="0" eaLnBrk="1" fontAlgn="auto" latinLnBrk="0" hangingPunct="1">
              <a:lnSpc>
                <a:spcPct val="100000"/>
              </a:lnSpc>
              <a:spcBef>
                <a:spcPts val="0"/>
              </a:spcBef>
              <a:spcAft>
                <a:spcPts val="0"/>
              </a:spcAft>
              <a:buClrTx/>
              <a:buSzTx/>
              <a:buFontTx/>
              <a:buNone/>
              <a:tabLst/>
              <a:defRPr/>
            </a:pPr>
            <a:r>
              <a:rPr lang="en-US" sz="1050" dirty="0">
                <a:solidFill>
                  <a:srgbClr val="000000"/>
                </a:solidFill>
                <a:latin typeface="Arial" charset="0"/>
                <a:ea typeface="ＭＳ Ｐゴシック" charset="0"/>
                <a:cs typeface="Arial" charset="0"/>
              </a:rPr>
              <a:t>There are around 250 identified practices </a:t>
            </a:r>
            <a:r>
              <a:rPr lang="en-US" sz="1050" dirty="0" err="1">
                <a:solidFill>
                  <a:srgbClr val="000000"/>
                </a:solidFill>
                <a:latin typeface="Arial" charset="0"/>
                <a:ea typeface="ＭＳ Ｐゴシック" charset="0"/>
                <a:cs typeface="Arial" charset="0"/>
              </a:rPr>
              <a:t>incl</a:t>
            </a:r>
            <a:r>
              <a:rPr lang="en-US" sz="1050" dirty="0">
                <a:solidFill>
                  <a:srgbClr val="000000"/>
                </a:solidFill>
                <a:latin typeface="Arial" charset="0"/>
                <a:ea typeface="ＭＳ Ｐゴシック" charset="0"/>
                <a:cs typeface="Arial" charset="0"/>
              </a:rPr>
              <a:t> for instance use cases, use stories, features, components, </a:t>
            </a:r>
            <a:endParaRPr lang="en-GB" sz="1050" dirty="0">
              <a:solidFill>
                <a:srgbClr val="000000"/>
              </a:solidFill>
              <a:latin typeface="Arial" charset="0"/>
              <a:ea typeface="ＭＳ Ｐゴシック" charset="0"/>
              <a:cs typeface="Arial" charset="0"/>
            </a:endParaRPr>
          </a:p>
          <a:p>
            <a:pPr marL="0" marR="0" lvl="0" indent="0" algn="l" defTabSz="389626" rtl="0" eaLnBrk="1" fontAlgn="auto" latinLnBrk="0" hangingPunct="1">
              <a:lnSpc>
                <a:spcPct val="100000"/>
              </a:lnSpc>
              <a:spcBef>
                <a:spcPts val="0"/>
              </a:spcBef>
              <a:spcAft>
                <a:spcPts val="0"/>
              </a:spcAft>
              <a:buClrTx/>
              <a:buSzTx/>
              <a:buFontTx/>
              <a:buNone/>
              <a:tabLst/>
              <a:defRPr/>
            </a:pPr>
            <a:endParaRPr lang="en-GB" sz="1050" dirty="0">
              <a:solidFill>
                <a:srgbClr val="000000"/>
              </a:solidFill>
              <a:latin typeface="Arial" charset="0"/>
              <a:ea typeface="ＭＳ Ｐゴシック" charset="0"/>
              <a:cs typeface="Arial" charset="0"/>
            </a:endParaRPr>
          </a:p>
          <a:p>
            <a:pPr marL="0" marR="0" lvl="0" indent="0" algn="l" defTabSz="389626" rtl="0" eaLnBrk="1" fontAlgn="auto" latinLnBrk="0" hangingPunct="1">
              <a:lnSpc>
                <a:spcPct val="100000"/>
              </a:lnSpc>
              <a:spcBef>
                <a:spcPts val="0"/>
              </a:spcBef>
              <a:spcAft>
                <a:spcPts val="0"/>
              </a:spcAft>
              <a:buClrTx/>
              <a:buSzTx/>
              <a:buFontTx/>
              <a:buNone/>
              <a:tabLst/>
              <a:defRPr/>
            </a:pPr>
            <a:endParaRPr lang="en-GB" sz="1050" dirty="0">
              <a:solidFill>
                <a:srgbClr val="000000"/>
              </a:solidFill>
              <a:latin typeface="Arial" charset="0"/>
              <a:ea typeface="ＭＳ Ｐゴシック" charset="0"/>
              <a:cs typeface="Arial" charset="0"/>
            </a:endParaRPr>
          </a:p>
          <a:p>
            <a:endParaRPr lang="en-US" dirty="0"/>
          </a:p>
        </p:txBody>
      </p:sp>
      <p:sp>
        <p:nvSpPr>
          <p:cNvPr id="4" name="Date Placeholder 3"/>
          <p:cNvSpPr>
            <a:spLocks noGrp="1"/>
          </p:cNvSpPr>
          <p:nvPr>
            <p:ph type="dt" idx="1"/>
          </p:nvPr>
        </p:nvSpPr>
        <p:spPr/>
        <p:txBody>
          <a:bodyPr/>
          <a:lstStyle/>
          <a:p>
            <a:r>
              <a:rPr lang="en-AU"/>
              <a:t>DOCUMENT ID // REV1.0 // DD/MM/YYYY  </a:t>
            </a:r>
            <a:endParaRPr lang="en-US"/>
          </a:p>
        </p:txBody>
      </p:sp>
      <p:sp>
        <p:nvSpPr>
          <p:cNvPr id="5" name="Footer Placeholder 4"/>
          <p:cNvSpPr>
            <a:spLocks noGrp="1"/>
          </p:cNvSpPr>
          <p:nvPr>
            <p:ph type="ftr" sz="quarter" idx="4"/>
          </p:nvPr>
        </p:nvSpPr>
        <p:spPr/>
        <p:txBody>
          <a:bodyPr/>
          <a:lstStyle/>
          <a:p>
            <a:r>
              <a:rPr lang="en-US"/>
              <a:t>UNCLASSIFIED</a:t>
            </a:r>
          </a:p>
        </p:txBody>
      </p:sp>
      <p:sp>
        <p:nvSpPr>
          <p:cNvPr id="6" name="Slide Number Placeholder 5"/>
          <p:cNvSpPr>
            <a:spLocks noGrp="1"/>
          </p:cNvSpPr>
          <p:nvPr>
            <p:ph type="sldNum" sz="quarter" idx="5"/>
          </p:nvPr>
        </p:nvSpPr>
        <p:spPr/>
        <p:txBody>
          <a:bodyPr/>
          <a:lstStyle/>
          <a:p>
            <a:fld id="{9915E373-238E-BF4B-BC78-5089B2840B71}" type="slidenum">
              <a:rPr lang="en-US" smtClean="0"/>
              <a:t>13</a:t>
            </a:fld>
            <a:endParaRPr lang="en-US"/>
          </a:p>
        </p:txBody>
      </p:sp>
    </p:spTree>
    <p:extLst>
      <p:ext uri="{BB962C8B-B14F-4D97-AF65-F5344CB8AC3E}">
        <p14:creationId xmlns:p14="http://schemas.microsoft.com/office/powerpoint/2010/main" val="179867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any of these away and it gets out of control</a:t>
            </a:r>
          </a:p>
        </p:txBody>
      </p:sp>
      <p:sp>
        <p:nvSpPr>
          <p:cNvPr id="4" name="Date Placeholder 3"/>
          <p:cNvSpPr>
            <a:spLocks noGrp="1"/>
          </p:cNvSpPr>
          <p:nvPr>
            <p:ph type="dt" idx="1"/>
          </p:nvPr>
        </p:nvSpPr>
        <p:spPr/>
        <p:txBody>
          <a:bodyPr/>
          <a:lstStyle/>
          <a:p>
            <a:r>
              <a:rPr lang="en-AU"/>
              <a:t>DOCUMENT ID // REV1.0 // DD/MM/YYYY  </a:t>
            </a:r>
            <a:endParaRPr lang="en-US"/>
          </a:p>
        </p:txBody>
      </p:sp>
      <p:sp>
        <p:nvSpPr>
          <p:cNvPr id="5" name="Footer Placeholder 4"/>
          <p:cNvSpPr>
            <a:spLocks noGrp="1"/>
          </p:cNvSpPr>
          <p:nvPr>
            <p:ph type="ftr" sz="quarter" idx="4"/>
          </p:nvPr>
        </p:nvSpPr>
        <p:spPr/>
        <p:txBody>
          <a:bodyPr/>
          <a:lstStyle/>
          <a:p>
            <a:r>
              <a:rPr lang="en-US"/>
              <a:t>UNCLASSIFIED</a:t>
            </a:r>
          </a:p>
        </p:txBody>
      </p:sp>
      <p:sp>
        <p:nvSpPr>
          <p:cNvPr id="6" name="Slide Number Placeholder 5"/>
          <p:cNvSpPr>
            <a:spLocks noGrp="1"/>
          </p:cNvSpPr>
          <p:nvPr>
            <p:ph type="sldNum" sz="quarter" idx="5"/>
          </p:nvPr>
        </p:nvSpPr>
        <p:spPr/>
        <p:txBody>
          <a:bodyPr/>
          <a:lstStyle/>
          <a:p>
            <a:fld id="{9915E373-238E-BF4B-BC78-5089B2840B71}" type="slidenum">
              <a:rPr lang="en-US" smtClean="0"/>
              <a:t>16</a:t>
            </a:fld>
            <a:endParaRPr lang="en-US"/>
          </a:p>
        </p:txBody>
      </p:sp>
    </p:spTree>
    <p:extLst>
      <p:ext uri="{BB962C8B-B14F-4D97-AF65-F5344CB8AC3E}">
        <p14:creationId xmlns:p14="http://schemas.microsoft.com/office/powerpoint/2010/main" val="2825424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023" b="0" i="0" u="none" strike="noStrike" kern="1200" dirty="0">
                <a:solidFill>
                  <a:schemeClr val="tx1"/>
                </a:solidFill>
                <a:effectLst/>
                <a:latin typeface="+mn-lt"/>
                <a:ea typeface="+mn-ea"/>
                <a:cs typeface="+mn-cs"/>
              </a:rPr>
              <a:t>Traditionally, written checklists are designed to be carried out from beginning to end all at once. Segmented checklists, however, are constructed so that specific segments are completed at appropriate times. </a:t>
            </a:r>
          </a:p>
          <a:p>
            <a:r>
              <a:rPr lang="en-AU" sz="1023" b="0" i="0" u="none" strike="noStrike" kern="1200" dirty="0">
                <a:solidFill>
                  <a:schemeClr val="tx1"/>
                </a:solidFill>
                <a:effectLst/>
                <a:latin typeface="+mn-lt"/>
                <a:ea typeface="+mn-ea"/>
                <a:cs typeface="+mn-cs"/>
              </a:rPr>
              <a:t>After take off there is another check list to land, you are in a different state.</a:t>
            </a:r>
            <a:endParaRPr lang="en-US" dirty="0"/>
          </a:p>
        </p:txBody>
      </p:sp>
      <p:sp>
        <p:nvSpPr>
          <p:cNvPr id="4" name="Date Placeholder 3"/>
          <p:cNvSpPr>
            <a:spLocks noGrp="1"/>
          </p:cNvSpPr>
          <p:nvPr>
            <p:ph type="dt" idx="1"/>
          </p:nvPr>
        </p:nvSpPr>
        <p:spPr/>
        <p:txBody>
          <a:bodyPr/>
          <a:lstStyle/>
          <a:p>
            <a:r>
              <a:rPr lang="en-AU"/>
              <a:t>DOCUMENT ID // REV1.0 // DD/MM/YYYY  </a:t>
            </a:r>
            <a:endParaRPr lang="en-US"/>
          </a:p>
        </p:txBody>
      </p:sp>
      <p:sp>
        <p:nvSpPr>
          <p:cNvPr id="5" name="Footer Placeholder 4"/>
          <p:cNvSpPr>
            <a:spLocks noGrp="1"/>
          </p:cNvSpPr>
          <p:nvPr>
            <p:ph type="ftr" sz="quarter" idx="4"/>
          </p:nvPr>
        </p:nvSpPr>
        <p:spPr/>
        <p:txBody>
          <a:bodyPr/>
          <a:lstStyle/>
          <a:p>
            <a:r>
              <a:rPr lang="en-US"/>
              <a:t>UNCLASSIFIED</a:t>
            </a:r>
          </a:p>
        </p:txBody>
      </p:sp>
      <p:sp>
        <p:nvSpPr>
          <p:cNvPr id="6" name="Slide Number Placeholder 5"/>
          <p:cNvSpPr>
            <a:spLocks noGrp="1"/>
          </p:cNvSpPr>
          <p:nvPr>
            <p:ph type="sldNum" sz="quarter" idx="5"/>
          </p:nvPr>
        </p:nvSpPr>
        <p:spPr/>
        <p:txBody>
          <a:bodyPr/>
          <a:lstStyle/>
          <a:p>
            <a:fld id="{9915E373-238E-BF4B-BC78-5089B2840B71}" type="slidenum">
              <a:rPr lang="en-US" smtClean="0"/>
              <a:t>21</a:t>
            </a:fld>
            <a:endParaRPr lang="en-US"/>
          </a:p>
        </p:txBody>
      </p:sp>
    </p:spTree>
    <p:extLst>
      <p:ext uri="{BB962C8B-B14F-4D97-AF65-F5344CB8AC3E}">
        <p14:creationId xmlns:p14="http://schemas.microsoft.com/office/powerpoint/2010/main" val="1016019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4968" indent="-244968">
              <a:buFont typeface="Arial" panose="020B0604020202020204" pitchFamily="34" charset="0"/>
              <a:buChar char="•"/>
            </a:pPr>
            <a:r>
              <a:rPr lang="en-GB" sz="1050" dirty="0">
                <a:solidFill>
                  <a:schemeClr val="bg2">
                    <a:lumMod val="50000"/>
                  </a:schemeClr>
                </a:solidFill>
                <a:ea typeface="Arial" charset="0"/>
                <a:cs typeface="Arial" charset="0"/>
              </a:rPr>
              <a:t>Each Card (Alpha) is independent, so adding check list items, or cards, does not result in entanglement and dependencies.</a:t>
            </a:r>
          </a:p>
          <a:p>
            <a:pPr marL="244968" indent="-244968">
              <a:buFont typeface="Arial" panose="020B0604020202020204" pitchFamily="34" charset="0"/>
              <a:buChar char="•"/>
            </a:pPr>
            <a:r>
              <a:rPr lang="en-GB" sz="1050" dirty="0">
                <a:solidFill>
                  <a:schemeClr val="bg2">
                    <a:lumMod val="50000"/>
                  </a:schemeClr>
                </a:solidFill>
                <a:ea typeface="Arial" charset="0"/>
                <a:cs typeface="Arial" charset="0"/>
              </a:rPr>
              <a:t>Cards are created and managed with Essence Tool</a:t>
            </a:r>
          </a:p>
          <a:p>
            <a:pPr marL="244968" indent="-244968">
              <a:buFont typeface="Arial" panose="020B0604020202020204" pitchFamily="34" charset="0"/>
              <a:buChar char="•"/>
            </a:pPr>
            <a:r>
              <a:rPr lang="en-GB" sz="1050" dirty="0">
                <a:solidFill>
                  <a:schemeClr val="bg2">
                    <a:lumMod val="50000"/>
                  </a:schemeClr>
                </a:solidFill>
                <a:ea typeface="Arial" charset="0"/>
                <a:cs typeface="Arial" charset="0"/>
              </a:rPr>
              <a:t>We can create new or edit Alphas, states, and checklist items.</a:t>
            </a:r>
            <a:endParaRPr lang="en-US" sz="1050" dirty="0">
              <a:solidFill>
                <a:schemeClr val="bg2">
                  <a:lumMod val="50000"/>
                </a:schemeClr>
              </a:solidFill>
              <a:ea typeface="Arial" charset="0"/>
              <a:cs typeface="Arial" charset="0"/>
            </a:endParaRPr>
          </a:p>
          <a:p>
            <a:endParaRPr lang="en-US" dirty="0"/>
          </a:p>
        </p:txBody>
      </p:sp>
      <p:sp>
        <p:nvSpPr>
          <p:cNvPr id="4" name="Date Placeholder 3"/>
          <p:cNvSpPr>
            <a:spLocks noGrp="1"/>
          </p:cNvSpPr>
          <p:nvPr>
            <p:ph type="dt" idx="1"/>
          </p:nvPr>
        </p:nvSpPr>
        <p:spPr/>
        <p:txBody>
          <a:bodyPr/>
          <a:lstStyle/>
          <a:p>
            <a:r>
              <a:rPr lang="en-AU"/>
              <a:t>DOCUMENT ID // REV1.0 // DD/MM/YYYY  </a:t>
            </a:r>
            <a:endParaRPr lang="en-US"/>
          </a:p>
        </p:txBody>
      </p:sp>
      <p:sp>
        <p:nvSpPr>
          <p:cNvPr id="5" name="Footer Placeholder 4"/>
          <p:cNvSpPr>
            <a:spLocks noGrp="1"/>
          </p:cNvSpPr>
          <p:nvPr>
            <p:ph type="ftr" sz="quarter" idx="4"/>
          </p:nvPr>
        </p:nvSpPr>
        <p:spPr/>
        <p:txBody>
          <a:bodyPr/>
          <a:lstStyle/>
          <a:p>
            <a:r>
              <a:rPr lang="en-US"/>
              <a:t>UNCLASSIFIED</a:t>
            </a:r>
          </a:p>
        </p:txBody>
      </p:sp>
      <p:sp>
        <p:nvSpPr>
          <p:cNvPr id="6" name="Slide Number Placeholder 5"/>
          <p:cNvSpPr>
            <a:spLocks noGrp="1"/>
          </p:cNvSpPr>
          <p:nvPr>
            <p:ph type="sldNum" sz="quarter" idx="5"/>
          </p:nvPr>
        </p:nvSpPr>
        <p:spPr/>
        <p:txBody>
          <a:bodyPr/>
          <a:lstStyle/>
          <a:p>
            <a:fld id="{9915E373-238E-BF4B-BC78-5089B2840B71}" type="slidenum">
              <a:rPr lang="en-US" smtClean="0"/>
              <a:t>24</a:t>
            </a:fld>
            <a:endParaRPr lang="en-US"/>
          </a:p>
        </p:txBody>
      </p:sp>
    </p:spTree>
    <p:extLst>
      <p:ext uri="{BB962C8B-B14F-4D97-AF65-F5344CB8AC3E}">
        <p14:creationId xmlns:p14="http://schemas.microsoft.com/office/powerpoint/2010/main" val="1977425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r>
              <a:rPr lang="en-AU"/>
              <a:t>DOCUMENT ID // REV1.0 // DD/MM/YYYY  </a:t>
            </a:r>
            <a:endParaRPr lang="en-US"/>
          </a:p>
        </p:txBody>
      </p:sp>
      <p:sp>
        <p:nvSpPr>
          <p:cNvPr id="5" name="Footer Placeholder 4"/>
          <p:cNvSpPr>
            <a:spLocks noGrp="1"/>
          </p:cNvSpPr>
          <p:nvPr>
            <p:ph type="ftr" sz="quarter" idx="4"/>
          </p:nvPr>
        </p:nvSpPr>
        <p:spPr/>
        <p:txBody>
          <a:bodyPr/>
          <a:lstStyle/>
          <a:p>
            <a:r>
              <a:rPr lang="en-US"/>
              <a:t>UNCLASSIFIED</a:t>
            </a:r>
          </a:p>
        </p:txBody>
      </p:sp>
      <p:sp>
        <p:nvSpPr>
          <p:cNvPr id="6" name="Slide Number Placeholder 5"/>
          <p:cNvSpPr>
            <a:spLocks noGrp="1"/>
          </p:cNvSpPr>
          <p:nvPr>
            <p:ph type="sldNum" sz="quarter" idx="5"/>
          </p:nvPr>
        </p:nvSpPr>
        <p:spPr/>
        <p:txBody>
          <a:bodyPr/>
          <a:lstStyle/>
          <a:p>
            <a:fld id="{9915E373-238E-BF4B-BC78-5089B2840B71}" type="slidenum">
              <a:rPr lang="en-US" smtClean="0"/>
              <a:t>28</a:t>
            </a:fld>
            <a:endParaRPr lang="en-US"/>
          </a:p>
        </p:txBody>
      </p:sp>
    </p:spTree>
    <p:extLst>
      <p:ext uri="{BB962C8B-B14F-4D97-AF65-F5344CB8AC3E}">
        <p14:creationId xmlns:p14="http://schemas.microsoft.com/office/powerpoint/2010/main" val="4037290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a:p>
          <a:p>
            <a:pPr lvl="0"/>
            <a:endParaRPr lang="en-US" sz="1200"/>
          </a:p>
          <a:p>
            <a:pPr lvl="0"/>
            <a:endParaRPr lang="en-US" sz="1200"/>
          </a:p>
          <a:p>
            <a:endParaRPr lang="en-US"/>
          </a:p>
          <a:p>
            <a:pPr lvl="0"/>
            <a:endParaRPr lang="en-US" sz="1200"/>
          </a:p>
          <a:p>
            <a:pPr lvl="0"/>
            <a:endParaRPr lang="en-US" sz="1200"/>
          </a:p>
          <a:p>
            <a:endParaRPr lang="en-US"/>
          </a:p>
        </p:txBody>
      </p:sp>
      <p:sp>
        <p:nvSpPr>
          <p:cNvPr id="4" name="Date Placeholder 3"/>
          <p:cNvSpPr>
            <a:spLocks noGrp="1"/>
          </p:cNvSpPr>
          <p:nvPr>
            <p:ph type="dt" idx="1"/>
          </p:nvPr>
        </p:nvSpPr>
        <p:spPr/>
        <p:txBody>
          <a:bodyPr/>
          <a:lstStyle/>
          <a:p>
            <a:r>
              <a:rPr lang="en-AU"/>
              <a:t>DOCUMENT ID // REV1.0 // DD/MM/YYYY  </a:t>
            </a:r>
            <a:endParaRPr lang="en-US"/>
          </a:p>
        </p:txBody>
      </p:sp>
      <p:sp>
        <p:nvSpPr>
          <p:cNvPr id="5" name="Footer Placeholder 4"/>
          <p:cNvSpPr>
            <a:spLocks noGrp="1"/>
          </p:cNvSpPr>
          <p:nvPr>
            <p:ph type="ftr" sz="quarter" idx="4"/>
          </p:nvPr>
        </p:nvSpPr>
        <p:spPr/>
        <p:txBody>
          <a:bodyPr/>
          <a:lstStyle/>
          <a:p>
            <a:r>
              <a:rPr lang="en-US"/>
              <a:t>UNCLASSIFIED</a:t>
            </a:r>
          </a:p>
        </p:txBody>
      </p:sp>
      <p:sp>
        <p:nvSpPr>
          <p:cNvPr id="6" name="Slide Number Placeholder 5"/>
          <p:cNvSpPr>
            <a:spLocks noGrp="1"/>
          </p:cNvSpPr>
          <p:nvPr>
            <p:ph type="sldNum" sz="quarter" idx="5"/>
          </p:nvPr>
        </p:nvSpPr>
        <p:spPr/>
        <p:txBody>
          <a:bodyPr/>
          <a:lstStyle/>
          <a:p>
            <a:fld id="{9915E373-238E-BF4B-BC78-5089B2840B71}" type="slidenum">
              <a:rPr lang="en-US" smtClean="0"/>
              <a:t>36</a:t>
            </a:fld>
            <a:endParaRPr lang="en-US"/>
          </a:p>
        </p:txBody>
      </p:sp>
    </p:spTree>
    <p:extLst>
      <p:ext uri="{BB962C8B-B14F-4D97-AF65-F5344CB8AC3E}">
        <p14:creationId xmlns:p14="http://schemas.microsoft.com/office/powerpoint/2010/main" val="2343410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r>
              <a:rPr lang="en-AU"/>
              <a:t>DOCUMENT ID // REV1.0 // DD/MM/YYYY  </a:t>
            </a:r>
            <a:endParaRPr lang="en-US"/>
          </a:p>
        </p:txBody>
      </p:sp>
      <p:sp>
        <p:nvSpPr>
          <p:cNvPr id="5" name="Footer Placeholder 4"/>
          <p:cNvSpPr>
            <a:spLocks noGrp="1"/>
          </p:cNvSpPr>
          <p:nvPr>
            <p:ph type="ftr" sz="quarter" idx="4"/>
          </p:nvPr>
        </p:nvSpPr>
        <p:spPr/>
        <p:txBody>
          <a:bodyPr/>
          <a:lstStyle/>
          <a:p>
            <a:r>
              <a:rPr lang="en-US"/>
              <a:t>UNCLASSIFIED</a:t>
            </a:r>
          </a:p>
        </p:txBody>
      </p:sp>
      <p:sp>
        <p:nvSpPr>
          <p:cNvPr id="6" name="Slide Number Placeholder 5"/>
          <p:cNvSpPr>
            <a:spLocks noGrp="1"/>
          </p:cNvSpPr>
          <p:nvPr>
            <p:ph type="sldNum" sz="quarter" idx="5"/>
          </p:nvPr>
        </p:nvSpPr>
        <p:spPr/>
        <p:txBody>
          <a:bodyPr/>
          <a:lstStyle/>
          <a:p>
            <a:fld id="{9915E373-238E-BF4B-BC78-5089B2840B71}" type="slidenum">
              <a:rPr lang="en-US" smtClean="0"/>
              <a:t>42</a:t>
            </a:fld>
            <a:endParaRPr lang="en-US"/>
          </a:p>
        </p:txBody>
      </p:sp>
    </p:spTree>
    <p:extLst>
      <p:ext uri="{BB962C8B-B14F-4D97-AF65-F5344CB8AC3E}">
        <p14:creationId xmlns:p14="http://schemas.microsoft.com/office/powerpoint/2010/main" val="2121666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ext Placeholder 4"/>
          <p:cNvSpPr>
            <a:spLocks noGrp="1"/>
          </p:cNvSpPr>
          <p:nvPr>
            <p:ph type="body" sz="quarter" idx="11" hasCustomPrompt="1"/>
          </p:nvPr>
        </p:nvSpPr>
        <p:spPr>
          <a:xfrm>
            <a:off x="401819" y="551298"/>
            <a:ext cx="8134421" cy="829613"/>
          </a:xfrm>
          <a:prstGeom prst="rect">
            <a:avLst/>
          </a:prstGeom>
        </p:spPr>
        <p:txBody>
          <a:bodyPr vert="horz" wrap="square" lIns="0" tIns="0" rIns="0" bIns="0" anchor="b" anchorCtr="0">
            <a:noAutofit/>
          </a:bodyPr>
          <a:lstStyle>
            <a:lvl1pPr marL="0" indent="0">
              <a:lnSpc>
                <a:spcPct val="90000"/>
              </a:lnSpc>
              <a:buNone/>
              <a:defRPr sz="3200" spc="-68" baseline="0">
                <a:solidFill>
                  <a:schemeClr val="tx2"/>
                </a:solidFill>
                <a:latin typeface="Arial Rounded MT Bold" charset="0"/>
                <a:ea typeface="Arial Rounded MT Bold" charset="0"/>
                <a:cs typeface="Arial Rounded MT Bold" charset="0"/>
              </a:defRPr>
            </a:lvl1pPr>
            <a:lvl2pPr marL="342900" indent="0">
              <a:buNone/>
              <a:defRPr sz="2550">
                <a:latin typeface="Verdana"/>
                <a:cs typeface="Verdana"/>
              </a:defRPr>
            </a:lvl2pPr>
            <a:lvl3pPr marL="685800" indent="0">
              <a:buNone/>
              <a:defRPr sz="2550">
                <a:latin typeface="Verdana"/>
                <a:cs typeface="Verdana"/>
              </a:defRPr>
            </a:lvl3pPr>
            <a:lvl4pPr marL="1028700" indent="0">
              <a:buNone/>
              <a:defRPr sz="2550">
                <a:latin typeface="Verdana"/>
                <a:cs typeface="Verdana"/>
              </a:defRPr>
            </a:lvl4pPr>
            <a:lvl5pPr marL="1371600" indent="0">
              <a:buNone/>
              <a:defRPr sz="2550">
                <a:latin typeface="Verdana"/>
                <a:cs typeface="Verdana"/>
              </a:defRPr>
            </a:lvl5pPr>
          </a:lstStyle>
          <a:p>
            <a:r>
              <a:rPr lang="en-US" dirty="0">
                <a:solidFill>
                  <a:schemeClr val="bg2"/>
                </a:solidFill>
              </a:rPr>
              <a:t>Main Title</a:t>
            </a:r>
            <a:br>
              <a:rPr lang="en-US" dirty="0">
                <a:solidFill>
                  <a:schemeClr val="bg2"/>
                </a:solidFill>
              </a:rPr>
            </a:br>
            <a:r>
              <a:rPr lang="en-US" dirty="0"/>
              <a:t>Sub Title</a:t>
            </a:r>
          </a:p>
        </p:txBody>
      </p:sp>
      <p:grpSp>
        <p:nvGrpSpPr>
          <p:cNvPr id="9" name="Group 8"/>
          <p:cNvGrpSpPr/>
          <p:nvPr userDrawn="1"/>
        </p:nvGrpSpPr>
        <p:grpSpPr>
          <a:xfrm>
            <a:off x="1171018" y="2470243"/>
            <a:ext cx="4229658" cy="2121993"/>
            <a:chOff x="2155911" y="927552"/>
            <a:chExt cx="3406769" cy="2216827"/>
          </a:xfrm>
        </p:grpSpPr>
        <p:sp>
          <p:nvSpPr>
            <p:cNvPr id="12" name="Cube 11"/>
            <p:cNvSpPr/>
            <p:nvPr/>
          </p:nvSpPr>
          <p:spPr>
            <a:xfrm rot="21244448">
              <a:off x="4910996" y="1896356"/>
              <a:ext cx="433953" cy="469123"/>
            </a:xfrm>
            <a:prstGeom prst="cube">
              <a:avLst/>
            </a:prstGeom>
            <a:ln/>
            <a:effectLst>
              <a:outerShdw blurRad="76200" dir="18900000" sy="23000" kx="-1200000" algn="bl" rotWithShape="0">
                <a:prstClr val="black">
                  <a:alpha val="3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AU" sz="1151"/>
            </a:p>
          </p:txBody>
        </p:sp>
        <p:sp>
          <p:nvSpPr>
            <p:cNvPr id="13" name="Cube 12"/>
            <p:cNvSpPr/>
            <p:nvPr/>
          </p:nvSpPr>
          <p:spPr>
            <a:xfrm rot="21244448">
              <a:off x="4426449" y="1155241"/>
              <a:ext cx="771677" cy="800014"/>
            </a:xfrm>
            <a:prstGeom prst="cube">
              <a:avLst/>
            </a:prstGeom>
            <a:solidFill>
              <a:srgbClr val="007CB4"/>
            </a:solidFill>
            <a:ln>
              <a:no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14" name="Cube 13"/>
            <p:cNvSpPr/>
            <p:nvPr/>
          </p:nvSpPr>
          <p:spPr>
            <a:xfrm rot="21244448">
              <a:off x="3605737" y="1657991"/>
              <a:ext cx="731563" cy="704068"/>
            </a:xfrm>
            <a:prstGeom prst="cube">
              <a:avLst/>
            </a:prstGeom>
            <a:solidFill>
              <a:srgbClr val="FF05A6"/>
            </a:solidFill>
            <a:ln>
              <a:solidFill>
                <a:srgbClr val="FF05A6"/>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18" name="Cube 17"/>
            <p:cNvSpPr/>
            <p:nvPr/>
          </p:nvSpPr>
          <p:spPr>
            <a:xfrm rot="21244448">
              <a:off x="2576857" y="1525593"/>
              <a:ext cx="697219" cy="651432"/>
            </a:xfrm>
            <a:prstGeom prst="cube">
              <a:avLst/>
            </a:prstGeom>
            <a:ln>
              <a:solidFill>
                <a:schemeClr val="accent2">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19" name="Cube 18"/>
            <p:cNvSpPr/>
            <p:nvPr/>
          </p:nvSpPr>
          <p:spPr>
            <a:xfrm rot="21244448">
              <a:off x="4447355" y="2201981"/>
              <a:ext cx="731563" cy="704068"/>
            </a:xfrm>
            <a:prstGeom prst="cube">
              <a:avLst/>
            </a:prstGeom>
            <a:solidFill>
              <a:srgbClr val="FF5DC5"/>
            </a:solidFill>
            <a:ln>
              <a:solidFill>
                <a:srgbClr val="FF5DC5"/>
              </a:solidFill>
            </a:ln>
            <a:effectLst>
              <a:outerShdw blurRad="76200" dir="18900000" sy="23000" kx="-1200000" algn="bl" rotWithShape="0">
                <a:prstClr val="black">
                  <a:alpha val="3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20" name="Cube 19"/>
            <p:cNvSpPr/>
            <p:nvPr/>
          </p:nvSpPr>
          <p:spPr>
            <a:xfrm rot="21244448">
              <a:off x="2905909" y="1339960"/>
              <a:ext cx="585373" cy="564296"/>
            </a:xfrm>
            <a:prstGeom prst="cube">
              <a:avLst/>
            </a:prstGeom>
            <a:solidFill>
              <a:srgbClr val="F9B801"/>
            </a:solidFill>
            <a:ln>
              <a:solidFill>
                <a:srgbClr val="F9B801"/>
              </a:solid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AU" sz="1151"/>
            </a:p>
          </p:txBody>
        </p:sp>
        <p:sp>
          <p:nvSpPr>
            <p:cNvPr id="21" name="Cube 20"/>
            <p:cNvSpPr/>
            <p:nvPr/>
          </p:nvSpPr>
          <p:spPr>
            <a:xfrm rot="21244448">
              <a:off x="2155911" y="2077314"/>
              <a:ext cx="996132" cy="953401"/>
            </a:xfrm>
            <a:prstGeom prst="cube">
              <a:avLst/>
            </a:prstGeom>
            <a:solidFill>
              <a:schemeClr val="tx2"/>
            </a:solidFill>
            <a:ln>
              <a:noFill/>
            </a:ln>
            <a:effectLst>
              <a:outerShdw blurRad="76200" dir="18900000" sy="23000" kx="-1200000" algn="b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22" name="Cube 21"/>
            <p:cNvSpPr/>
            <p:nvPr/>
          </p:nvSpPr>
          <p:spPr>
            <a:xfrm rot="21244448">
              <a:off x="4027008" y="1493814"/>
              <a:ext cx="822212" cy="795584"/>
            </a:xfrm>
            <a:prstGeom prst="cube">
              <a:avLst/>
            </a:prstGeom>
            <a:solidFill>
              <a:schemeClr val="accent2">
                <a:lumMod val="75000"/>
              </a:schemeClr>
            </a:solidFill>
            <a:ln>
              <a:solidFill>
                <a:schemeClr val="accent2">
                  <a:lumMod val="75000"/>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23" name="Cube 22"/>
            <p:cNvSpPr/>
            <p:nvPr/>
          </p:nvSpPr>
          <p:spPr>
            <a:xfrm rot="21244448">
              <a:off x="3281144" y="2039211"/>
              <a:ext cx="940158" cy="850006"/>
            </a:xfrm>
            <a:prstGeom prst="cube">
              <a:avLst/>
            </a:prstGeom>
            <a:solidFill>
              <a:schemeClr val="accent3"/>
            </a:solidFill>
            <a:ln/>
            <a:effectLst>
              <a:outerShdw blurRad="76200" dir="18900000" sy="23000" kx="-1200000" algn="bl" rotWithShape="0">
                <a:prstClr val="black">
                  <a:alpha val="3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AU" sz="1151"/>
            </a:p>
          </p:txBody>
        </p:sp>
        <p:sp>
          <p:nvSpPr>
            <p:cNvPr id="24" name="Cube 23"/>
            <p:cNvSpPr/>
            <p:nvPr/>
          </p:nvSpPr>
          <p:spPr>
            <a:xfrm rot="21244448">
              <a:off x="3546969" y="2566808"/>
              <a:ext cx="634479" cy="577571"/>
            </a:xfrm>
            <a:prstGeom prst="cube">
              <a:avLst/>
            </a:prstGeom>
            <a:ln>
              <a:solidFill>
                <a:schemeClr val="accent2">
                  <a:alpha val="50000"/>
                </a:schemeClr>
              </a:solidFill>
            </a:ln>
            <a:effectLst>
              <a:outerShdw blurRad="76200" dir="18900000" sy="23000" kx="-1200000" algn="bl" rotWithShape="0">
                <a:prstClr val="black">
                  <a:alpha val="3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25" name="Cube 24"/>
            <p:cNvSpPr/>
            <p:nvPr/>
          </p:nvSpPr>
          <p:spPr>
            <a:xfrm rot="21244448">
              <a:off x="3608190" y="1314653"/>
              <a:ext cx="348608" cy="325717"/>
            </a:xfrm>
            <a:prstGeom prst="cube">
              <a:avLst/>
            </a:prstGeom>
            <a:solidFill>
              <a:srgbClr val="007CB4"/>
            </a:solidFill>
            <a:ln>
              <a:no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26" name="Cube 25"/>
            <p:cNvSpPr/>
            <p:nvPr/>
          </p:nvSpPr>
          <p:spPr>
            <a:xfrm rot="21244448">
              <a:off x="5169175" y="1624243"/>
              <a:ext cx="393505" cy="412850"/>
            </a:xfrm>
            <a:prstGeom prst="cube">
              <a:avLst/>
            </a:prstGeom>
            <a:solidFill>
              <a:schemeClr val="accent2">
                <a:lumMod val="75000"/>
              </a:schemeClr>
            </a:solidFill>
            <a:ln>
              <a:solidFill>
                <a:schemeClr val="accent2">
                  <a:lumMod val="75000"/>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27" name="Cube 26"/>
            <p:cNvSpPr/>
            <p:nvPr/>
          </p:nvSpPr>
          <p:spPr>
            <a:xfrm rot="21244448">
              <a:off x="4391235" y="927552"/>
              <a:ext cx="365781" cy="352034"/>
            </a:xfrm>
            <a:prstGeom prst="cube">
              <a:avLst/>
            </a:prstGeom>
            <a:solidFill>
              <a:srgbClr val="FF5DC5"/>
            </a:solidFill>
            <a:ln>
              <a:solidFill>
                <a:srgbClr val="FF5DC5"/>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28" name="Cube 27"/>
            <p:cNvSpPr/>
            <p:nvPr/>
          </p:nvSpPr>
          <p:spPr>
            <a:xfrm rot="21244448">
              <a:off x="4591321" y="1429016"/>
              <a:ext cx="365781" cy="352034"/>
            </a:xfrm>
            <a:prstGeom prst="cube">
              <a:avLst/>
            </a:prstGeom>
            <a:solidFill>
              <a:srgbClr val="D00086"/>
            </a:solidFill>
            <a:ln>
              <a:solidFill>
                <a:srgbClr val="D00086"/>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29" name="Cube 28"/>
            <p:cNvSpPr/>
            <p:nvPr/>
          </p:nvSpPr>
          <p:spPr>
            <a:xfrm rot="21244448">
              <a:off x="3798377" y="1035292"/>
              <a:ext cx="348608" cy="325717"/>
            </a:xfrm>
            <a:prstGeom prst="cube">
              <a:avLst/>
            </a:prstGeom>
            <a:solidFill>
              <a:schemeClr val="accent2">
                <a:lumMod val="75000"/>
              </a:schemeClr>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sz="1151"/>
            </a:p>
          </p:txBody>
        </p:sp>
      </p:grpSp>
      <p:sp>
        <p:nvSpPr>
          <p:cNvPr id="5" name="Text Placeholder 4"/>
          <p:cNvSpPr>
            <a:spLocks noGrp="1"/>
          </p:cNvSpPr>
          <p:nvPr>
            <p:ph type="body" sz="quarter" idx="12" hasCustomPrompt="1"/>
          </p:nvPr>
        </p:nvSpPr>
        <p:spPr>
          <a:xfrm>
            <a:off x="340606" y="1509511"/>
            <a:ext cx="1573212" cy="231775"/>
          </a:xfrm>
          <a:prstGeom prst="rect">
            <a:avLst/>
          </a:prstGeom>
        </p:spPr>
        <p:txBody>
          <a:bodyPr/>
          <a:lstStyle>
            <a:lvl1pPr marL="0" indent="0" algn="l">
              <a:buNone/>
              <a:defRPr sz="1400" baseline="0">
                <a:latin typeface="Arial Rounded MT Bold" charset="0"/>
                <a:ea typeface="Arial Rounded MT Bold" charset="0"/>
                <a:cs typeface="Arial Rounded MT Bold" charset="0"/>
              </a:defRPr>
            </a:lvl1pPr>
          </a:lstStyle>
          <a:p>
            <a:pPr lvl="0"/>
            <a:r>
              <a:rPr lang="en-US" dirty="0"/>
              <a:t>Name</a:t>
            </a:r>
          </a:p>
        </p:txBody>
      </p:sp>
      <p:sp>
        <p:nvSpPr>
          <p:cNvPr id="30" name="Text Placeholder 4"/>
          <p:cNvSpPr>
            <a:spLocks noGrp="1"/>
          </p:cNvSpPr>
          <p:nvPr>
            <p:ph type="body" sz="quarter" idx="13" hasCustomPrompt="1"/>
          </p:nvPr>
        </p:nvSpPr>
        <p:spPr>
          <a:xfrm>
            <a:off x="340606" y="1890645"/>
            <a:ext cx="1573212" cy="231775"/>
          </a:xfrm>
          <a:prstGeom prst="rect">
            <a:avLst/>
          </a:prstGeom>
        </p:spPr>
        <p:txBody>
          <a:bodyPr/>
          <a:lstStyle>
            <a:lvl1pPr marL="0" indent="0" algn="l">
              <a:buNone/>
              <a:defRPr sz="1400" baseline="0">
                <a:latin typeface="Arial Rounded MT Bold" charset="0"/>
                <a:ea typeface="Arial Rounded MT Bold" charset="0"/>
                <a:cs typeface="Arial Rounded MT Bold" charset="0"/>
              </a:defRPr>
            </a:lvl1pPr>
          </a:lstStyle>
          <a:p>
            <a:pPr lvl="0"/>
            <a:r>
              <a:rPr lang="en-US"/>
              <a:t>Version</a:t>
            </a:r>
            <a:endParaRPr lang="en-US" dirty="0"/>
          </a:p>
        </p:txBody>
      </p:sp>
      <p:sp>
        <p:nvSpPr>
          <p:cNvPr id="32" name="Text Placeholder 4"/>
          <p:cNvSpPr>
            <a:spLocks noGrp="1"/>
          </p:cNvSpPr>
          <p:nvPr>
            <p:ph type="body" sz="quarter" idx="14" hasCustomPrompt="1"/>
          </p:nvPr>
        </p:nvSpPr>
        <p:spPr>
          <a:xfrm>
            <a:off x="2338464" y="1885798"/>
            <a:ext cx="1573212" cy="231775"/>
          </a:xfrm>
          <a:prstGeom prst="rect">
            <a:avLst/>
          </a:prstGeom>
        </p:spPr>
        <p:txBody>
          <a:bodyPr/>
          <a:lstStyle>
            <a:lvl1pPr marL="0" indent="0" algn="l">
              <a:buNone/>
              <a:defRPr sz="1400" baseline="0">
                <a:latin typeface="Arial Rounded MT Bold" charset="0"/>
                <a:ea typeface="Arial Rounded MT Bold" charset="0"/>
                <a:cs typeface="Arial Rounded MT Bold" charset="0"/>
              </a:defRPr>
            </a:lvl1pPr>
          </a:lstStyle>
          <a:p>
            <a:pPr lvl="0"/>
            <a:r>
              <a:rPr lang="en-US"/>
              <a:t>Date</a:t>
            </a:r>
            <a:endParaRPr lang="en-US" dirty="0"/>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oints Page">
    <p:spTree>
      <p:nvGrpSpPr>
        <p:cNvPr id="1" name=""/>
        <p:cNvGrpSpPr/>
        <p:nvPr/>
      </p:nvGrpSpPr>
      <p:grpSpPr>
        <a:xfrm>
          <a:off x="0" y="0"/>
          <a:ext cx="0" cy="0"/>
          <a:chOff x="0" y="0"/>
          <a:chExt cx="0" cy="0"/>
        </a:xfrm>
      </p:grpSpPr>
      <p:sp>
        <p:nvSpPr>
          <p:cNvPr id="17" name="Rectangle 16"/>
          <p:cNvSpPr/>
          <p:nvPr userDrawn="1"/>
        </p:nvSpPr>
        <p:spPr>
          <a:xfrm>
            <a:off x="0" y="1"/>
            <a:ext cx="9144000" cy="534074"/>
          </a:xfrm>
          <a:prstGeom prst="rect">
            <a:avLst/>
          </a:prstGeom>
          <a:solidFill>
            <a:srgbClr val="F2F2F2">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51"/>
          </a:p>
        </p:txBody>
      </p:sp>
      <p:sp>
        <p:nvSpPr>
          <p:cNvPr id="10" name="Title Placeholder 6"/>
          <p:cNvSpPr>
            <a:spLocks noGrp="1"/>
          </p:cNvSpPr>
          <p:nvPr>
            <p:ph type="title" hasCustomPrompt="1"/>
          </p:nvPr>
        </p:nvSpPr>
        <p:spPr>
          <a:xfrm>
            <a:off x="358776" y="192274"/>
            <a:ext cx="7360072" cy="249299"/>
          </a:xfrm>
          <a:prstGeom prst="rect">
            <a:avLst/>
          </a:prstGeom>
        </p:spPr>
        <p:txBody>
          <a:bodyPr vert="horz" wrap="square" lIns="0" tIns="0" rIns="0" bIns="0" rtlCol="0" anchor="ctr" anchorCtr="0">
            <a:spAutoFit/>
          </a:bodyPr>
          <a:lstStyle>
            <a:lvl1pPr algn="l">
              <a:lnSpc>
                <a:spcPct val="90000"/>
              </a:lnSpc>
              <a:defRPr sz="1800" spc="-68" baseline="0">
                <a:solidFill>
                  <a:schemeClr val="tx2"/>
                </a:solidFill>
                <a:latin typeface="Arial Rounded MT Bold" charset="0"/>
                <a:ea typeface="Arial Rounded MT Bold" charset="0"/>
                <a:cs typeface="Arial Rounded MT Bold" charset="0"/>
              </a:defRPr>
            </a:lvl1pPr>
          </a:lstStyle>
          <a:p>
            <a:r>
              <a:rPr lang="en-US" dirty="0"/>
              <a:t>Headline goes here</a:t>
            </a:r>
          </a:p>
        </p:txBody>
      </p:sp>
      <p:sp>
        <p:nvSpPr>
          <p:cNvPr id="3" name="Text Placeholder 2"/>
          <p:cNvSpPr>
            <a:spLocks noGrp="1"/>
          </p:cNvSpPr>
          <p:nvPr>
            <p:ph type="body" sz="quarter" idx="14"/>
          </p:nvPr>
        </p:nvSpPr>
        <p:spPr>
          <a:xfrm>
            <a:off x="358777" y="812825"/>
            <a:ext cx="8423275" cy="3798588"/>
          </a:xfrm>
          <a:prstGeom prst="rect">
            <a:avLst/>
          </a:prstGeom>
        </p:spPr>
        <p:txBody>
          <a:bodyPr/>
          <a:lstStyle>
            <a:lvl1pPr marL="257175" indent="-257175">
              <a:buFont typeface="Arial" panose="020B0604020202020204" pitchFamily="34" charset="0"/>
              <a:buChar char="•"/>
              <a:defRPr sz="1350">
                <a:latin typeface="Calibri" charset="0"/>
                <a:ea typeface="Calibri" charset="0"/>
                <a:cs typeface="Calibri" charset="0"/>
              </a:defRPr>
            </a:lvl1pPr>
            <a:lvl2pPr marL="514350" indent="-257175">
              <a:buFont typeface="Arial" panose="020B0604020202020204" pitchFamily="34" charset="0"/>
              <a:buChar char="•"/>
              <a:defRPr sz="1350">
                <a:latin typeface="Calibri" charset="0"/>
                <a:ea typeface="Calibri" charset="0"/>
                <a:cs typeface="Calibri" charset="0"/>
              </a:defRPr>
            </a:lvl2pPr>
            <a:lvl3pPr marL="771525" indent="-257175">
              <a:buFont typeface="Arial" panose="020B0604020202020204" pitchFamily="34" charset="0"/>
              <a:buChar char="•"/>
              <a:defRPr sz="1350">
                <a:latin typeface="Calibri" charset="0"/>
                <a:ea typeface="Calibri" charset="0"/>
                <a:cs typeface="Calibri" charset="0"/>
              </a:defRPr>
            </a:lvl3pPr>
            <a:lvl4pPr marL="1028700" indent="-257175">
              <a:buFont typeface="Arial" panose="020B0604020202020204" pitchFamily="34" charset="0"/>
              <a:buChar char="•"/>
              <a:defRPr sz="1350">
                <a:latin typeface="Calibri" charset="0"/>
                <a:ea typeface="Calibri" charset="0"/>
                <a:cs typeface="Calibri" charset="0"/>
              </a:defRPr>
            </a:lvl4pPr>
            <a:lvl5pPr marL="1328738" indent="-257175">
              <a:buFont typeface="Arial" panose="020B0604020202020204" pitchFamily="34" charset="0"/>
              <a:buChar char="•"/>
              <a:defRPr sz="1350">
                <a:latin typeface="Calibri" charset="0"/>
                <a:ea typeface="Calibri" charset="0"/>
                <a:cs typeface="Calibr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1" name="Group 10"/>
          <p:cNvGrpSpPr/>
          <p:nvPr userDrawn="1"/>
        </p:nvGrpSpPr>
        <p:grpSpPr>
          <a:xfrm>
            <a:off x="8117415" y="108961"/>
            <a:ext cx="685025" cy="357320"/>
            <a:chOff x="2155911" y="927552"/>
            <a:chExt cx="3406769" cy="2216827"/>
          </a:xfrm>
        </p:grpSpPr>
        <p:sp>
          <p:nvSpPr>
            <p:cNvPr id="13" name="Cube 12"/>
            <p:cNvSpPr/>
            <p:nvPr/>
          </p:nvSpPr>
          <p:spPr>
            <a:xfrm rot="21244448">
              <a:off x="4910996" y="1896356"/>
              <a:ext cx="433953" cy="469123"/>
            </a:xfrm>
            <a:prstGeom prst="cube">
              <a:avLst/>
            </a:prstGeom>
            <a:ln/>
            <a:effectLst>
              <a:outerShdw blurRad="76200" dir="18900000" sy="23000" kx="-1200000" algn="bl" rotWithShape="0">
                <a:prstClr val="black">
                  <a:alpha val="3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AU" sz="1151"/>
            </a:p>
          </p:txBody>
        </p:sp>
        <p:sp>
          <p:nvSpPr>
            <p:cNvPr id="16" name="Cube 15"/>
            <p:cNvSpPr/>
            <p:nvPr/>
          </p:nvSpPr>
          <p:spPr>
            <a:xfrm rot="21244448">
              <a:off x="4426449" y="1155241"/>
              <a:ext cx="771677" cy="800014"/>
            </a:xfrm>
            <a:prstGeom prst="cube">
              <a:avLst/>
            </a:prstGeom>
            <a:solidFill>
              <a:srgbClr val="007CB4"/>
            </a:solidFill>
            <a:ln>
              <a:no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18" name="Cube 17"/>
            <p:cNvSpPr/>
            <p:nvPr/>
          </p:nvSpPr>
          <p:spPr>
            <a:xfrm rot="21244448">
              <a:off x="3626699" y="1657991"/>
              <a:ext cx="731563" cy="704068"/>
            </a:xfrm>
            <a:prstGeom prst="cube">
              <a:avLst/>
            </a:prstGeom>
            <a:solidFill>
              <a:srgbClr val="FF05A6"/>
            </a:solidFill>
            <a:ln>
              <a:solidFill>
                <a:srgbClr val="FF05A6"/>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23" name="Cube 22"/>
            <p:cNvSpPr/>
            <p:nvPr/>
          </p:nvSpPr>
          <p:spPr>
            <a:xfrm rot="21244448">
              <a:off x="2576857" y="1525593"/>
              <a:ext cx="697219" cy="651432"/>
            </a:xfrm>
            <a:prstGeom prst="cube">
              <a:avLst/>
            </a:prstGeom>
            <a:ln>
              <a:solidFill>
                <a:schemeClr val="accent2">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24" name="Cube 23"/>
            <p:cNvSpPr/>
            <p:nvPr/>
          </p:nvSpPr>
          <p:spPr>
            <a:xfrm rot="21244448">
              <a:off x="4447355" y="2201981"/>
              <a:ext cx="731563" cy="704068"/>
            </a:xfrm>
            <a:prstGeom prst="cube">
              <a:avLst/>
            </a:prstGeom>
            <a:solidFill>
              <a:srgbClr val="FF5DC5"/>
            </a:solidFill>
            <a:ln>
              <a:solidFill>
                <a:srgbClr val="FF5DC5"/>
              </a:solidFill>
            </a:ln>
            <a:effectLst>
              <a:outerShdw blurRad="76200" dir="18900000" sy="23000" kx="-1200000" algn="bl" rotWithShape="0">
                <a:prstClr val="black">
                  <a:alpha val="3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25" name="Cube 24"/>
            <p:cNvSpPr/>
            <p:nvPr/>
          </p:nvSpPr>
          <p:spPr>
            <a:xfrm rot="21244448">
              <a:off x="2905909" y="1339960"/>
              <a:ext cx="585373" cy="564296"/>
            </a:xfrm>
            <a:prstGeom prst="cube">
              <a:avLst/>
            </a:prstGeom>
            <a:solidFill>
              <a:srgbClr val="F9B801"/>
            </a:solidFill>
            <a:ln>
              <a:solidFill>
                <a:srgbClr val="F9B801"/>
              </a:solid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AU" sz="1151"/>
            </a:p>
          </p:txBody>
        </p:sp>
        <p:sp>
          <p:nvSpPr>
            <p:cNvPr id="26" name="Cube 25"/>
            <p:cNvSpPr/>
            <p:nvPr/>
          </p:nvSpPr>
          <p:spPr>
            <a:xfrm rot="21244448">
              <a:off x="2155911" y="2077314"/>
              <a:ext cx="996132" cy="953401"/>
            </a:xfrm>
            <a:prstGeom prst="cube">
              <a:avLst/>
            </a:prstGeom>
            <a:solidFill>
              <a:schemeClr val="tx2"/>
            </a:solidFill>
            <a:ln>
              <a:noFill/>
            </a:ln>
            <a:effectLst>
              <a:outerShdw blurRad="76200" dir="18900000" sy="23000" kx="-1200000" algn="b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27" name="Cube 26"/>
            <p:cNvSpPr/>
            <p:nvPr/>
          </p:nvSpPr>
          <p:spPr>
            <a:xfrm rot="21244448">
              <a:off x="4027008" y="1493814"/>
              <a:ext cx="822212" cy="795584"/>
            </a:xfrm>
            <a:prstGeom prst="cube">
              <a:avLst/>
            </a:prstGeom>
            <a:solidFill>
              <a:schemeClr val="accent2">
                <a:lumMod val="75000"/>
              </a:schemeClr>
            </a:solidFill>
            <a:ln>
              <a:solidFill>
                <a:schemeClr val="accent2">
                  <a:lumMod val="75000"/>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28" name="Cube 27"/>
            <p:cNvSpPr/>
            <p:nvPr/>
          </p:nvSpPr>
          <p:spPr>
            <a:xfrm rot="21244448">
              <a:off x="3281144" y="2039211"/>
              <a:ext cx="940158" cy="850006"/>
            </a:xfrm>
            <a:prstGeom prst="cube">
              <a:avLst/>
            </a:prstGeom>
            <a:solidFill>
              <a:schemeClr val="accent3"/>
            </a:solidFill>
            <a:ln/>
            <a:effectLst>
              <a:outerShdw blurRad="76200" dir="18900000" sy="23000" kx="-1200000" algn="bl" rotWithShape="0">
                <a:prstClr val="black">
                  <a:alpha val="3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AU" sz="1151"/>
            </a:p>
          </p:txBody>
        </p:sp>
        <p:sp>
          <p:nvSpPr>
            <p:cNvPr id="29" name="Cube 28"/>
            <p:cNvSpPr/>
            <p:nvPr/>
          </p:nvSpPr>
          <p:spPr>
            <a:xfrm rot="21244448">
              <a:off x="3546969" y="2566808"/>
              <a:ext cx="634479" cy="577571"/>
            </a:xfrm>
            <a:prstGeom prst="cube">
              <a:avLst/>
            </a:prstGeom>
            <a:ln>
              <a:solidFill>
                <a:schemeClr val="accent2">
                  <a:alpha val="50000"/>
                </a:schemeClr>
              </a:solidFill>
            </a:ln>
            <a:effectLst>
              <a:outerShdw blurRad="76200" dir="18900000" sy="23000" kx="-1200000" algn="bl" rotWithShape="0">
                <a:prstClr val="black">
                  <a:alpha val="3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30" name="Cube 29"/>
            <p:cNvSpPr/>
            <p:nvPr/>
          </p:nvSpPr>
          <p:spPr>
            <a:xfrm rot="21244448">
              <a:off x="3608190" y="1314653"/>
              <a:ext cx="348608" cy="325717"/>
            </a:xfrm>
            <a:prstGeom prst="cube">
              <a:avLst/>
            </a:prstGeom>
            <a:solidFill>
              <a:srgbClr val="007CB4"/>
            </a:solidFill>
            <a:ln>
              <a:no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31" name="Cube 30"/>
            <p:cNvSpPr/>
            <p:nvPr/>
          </p:nvSpPr>
          <p:spPr>
            <a:xfrm rot="21244448">
              <a:off x="5169175" y="1624243"/>
              <a:ext cx="393505" cy="412850"/>
            </a:xfrm>
            <a:prstGeom prst="cube">
              <a:avLst/>
            </a:prstGeom>
            <a:solidFill>
              <a:schemeClr val="accent2">
                <a:lumMod val="75000"/>
              </a:schemeClr>
            </a:solidFill>
            <a:ln>
              <a:solidFill>
                <a:schemeClr val="accent2">
                  <a:lumMod val="75000"/>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32" name="Cube 31"/>
            <p:cNvSpPr/>
            <p:nvPr/>
          </p:nvSpPr>
          <p:spPr>
            <a:xfrm rot="21244448">
              <a:off x="4391235" y="927552"/>
              <a:ext cx="365781" cy="352034"/>
            </a:xfrm>
            <a:prstGeom prst="cube">
              <a:avLst/>
            </a:prstGeom>
            <a:solidFill>
              <a:srgbClr val="FF5DC5"/>
            </a:solidFill>
            <a:ln>
              <a:solidFill>
                <a:srgbClr val="FF5DC5"/>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33" name="Cube 32"/>
            <p:cNvSpPr/>
            <p:nvPr/>
          </p:nvSpPr>
          <p:spPr>
            <a:xfrm rot="21244448">
              <a:off x="4591321" y="1429016"/>
              <a:ext cx="365781" cy="352034"/>
            </a:xfrm>
            <a:prstGeom prst="cube">
              <a:avLst/>
            </a:prstGeom>
            <a:solidFill>
              <a:srgbClr val="D00086"/>
            </a:solidFill>
            <a:ln>
              <a:solidFill>
                <a:srgbClr val="D00086"/>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34" name="Cube 33"/>
            <p:cNvSpPr/>
            <p:nvPr/>
          </p:nvSpPr>
          <p:spPr>
            <a:xfrm rot="21244448">
              <a:off x="3798377" y="1035292"/>
              <a:ext cx="348608" cy="325717"/>
            </a:xfrm>
            <a:prstGeom prst="cube">
              <a:avLst/>
            </a:prstGeom>
            <a:solidFill>
              <a:schemeClr val="accent2">
                <a:lumMod val="75000"/>
              </a:schemeClr>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sz="1151"/>
            </a:p>
          </p:txBody>
        </p:sp>
      </p:grpSp>
      <p:sp>
        <p:nvSpPr>
          <p:cNvPr id="35" name="TextBox 34"/>
          <p:cNvSpPr txBox="1"/>
          <p:nvPr userDrawn="1"/>
        </p:nvSpPr>
        <p:spPr>
          <a:xfrm>
            <a:off x="358776" y="4727072"/>
            <a:ext cx="387182" cy="207749"/>
          </a:xfrm>
          <a:prstGeom prst="rect">
            <a:avLst/>
          </a:prstGeom>
          <a:noFill/>
        </p:spPr>
        <p:txBody>
          <a:bodyPr wrap="square" lIns="0" bIns="0" rtlCol="0">
            <a:spAutoFit/>
          </a:bodyPr>
          <a:lstStyle/>
          <a:p>
            <a:fld id="{E27F3237-9BDF-AC4C-804E-23351D8DC823}" type="slidenum">
              <a:rPr lang="en-US" sz="1050" kern="1200" smtClean="0">
                <a:solidFill>
                  <a:schemeClr val="bg1">
                    <a:lumMod val="50000"/>
                  </a:schemeClr>
                </a:solidFill>
                <a:latin typeface="Calibri" charset="0"/>
                <a:ea typeface="Calibri" charset="0"/>
                <a:cs typeface="Calibri" charset="0"/>
              </a:rPr>
              <a:t>‹#›</a:t>
            </a:fld>
            <a:endParaRPr lang="en-US" sz="1050" kern="1200" dirty="0">
              <a:solidFill>
                <a:schemeClr val="bg1">
                  <a:lumMod val="50000"/>
                </a:schemeClr>
              </a:solidFill>
              <a:latin typeface="Calibri" charset="0"/>
              <a:ea typeface="Calibri" charset="0"/>
              <a:cs typeface="Calibri" charset="0"/>
            </a:endParaRPr>
          </a:p>
        </p:txBody>
      </p:sp>
      <p:sp>
        <p:nvSpPr>
          <p:cNvPr id="36" name="Date Placeholder 2"/>
          <p:cNvSpPr txBox="1">
            <a:spLocks/>
          </p:cNvSpPr>
          <p:nvPr userDrawn="1"/>
        </p:nvSpPr>
        <p:spPr>
          <a:xfrm>
            <a:off x="5151398" y="4788006"/>
            <a:ext cx="3630654" cy="161583"/>
          </a:xfrm>
          <a:prstGeom prst="rect">
            <a:avLst/>
          </a:prstGeom>
        </p:spPr>
        <p:txBody>
          <a:bodyPr vert="horz" wrap="square" lIns="0" tIns="0" rIns="0" bIns="0" rtlCol="0" anchor="ctr">
            <a:spAutoFit/>
          </a:bodyPr>
          <a:lstStyle>
            <a:defPPr>
              <a:defRPr lang="en-US"/>
            </a:defPPr>
            <a:lvl1pPr marL="0" algn="l" defTabSz="457200" rtl="0" eaLnBrk="1" latinLnBrk="0" hangingPunct="1">
              <a:defRPr lang="en-AU" sz="900" kern="1200" smtClean="0">
                <a:solidFill>
                  <a:srgbClr val="777877"/>
                </a:solidFill>
                <a:latin typeface="+mj-lt"/>
                <a:ea typeface="+mn-ea"/>
                <a:cs typeface="Verdana"/>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050" dirty="0">
                <a:solidFill>
                  <a:schemeClr val="bg1">
                    <a:lumMod val="50000"/>
                  </a:schemeClr>
                </a:solidFill>
                <a:latin typeface="Calibri" charset="0"/>
                <a:ea typeface="Calibri" charset="0"/>
                <a:cs typeface="Calibri" charset="0"/>
              </a:rPr>
              <a:t>© 2018 Kim</a:t>
            </a:r>
            <a:r>
              <a:rPr lang="en-US" sz="1050" baseline="0" dirty="0">
                <a:solidFill>
                  <a:schemeClr val="bg1">
                    <a:lumMod val="50000"/>
                  </a:schemeClr>
                </a:solidFill>
                <a:latin typeface="Calibri" charset="0"/>
                <a:ea typeface="Calibri" charset="0"/>
                <a:cs typeface="Calibri" charset="0"/>
              </a:rPr>
              <a:t> Horn</a:t>
            </a:r>
            <a:endParaRPr lang="en-US" sz="1050" dirty="0">
              <a:solidFill>
                <a:schemeClr val="bg1">
                  <a:lumMod val="50000"/>
                </a:schemeClr>
              </a:solidFill>
              <a:latin typeface="Calibri" charset="0"/>
              <a:ea typeface="Calibri" charset="0"/>
              <a:cs typeface="Calibri" charset="0"/>
            </a:endParaRPr>
          </a:p>
        </p:txBody>
      </p:sp>
    </p:spTree>
    <p:extLst>
      <p:ext uri="{BB962C8B-B14F-4D97-AF65-F5344CB8AC3E}">
        <p14:creationId xmlns:p14="http://schemas.microsoft.com/office/powerpoint/2010/main" val="255988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Page">
    <p:spTree>
      <p:nvGrpSpPr>
        <p:cNvPr id="1" name=""/>
        <p:cNvGrpSpPr/>
        <p:nvPr/>
      </p:nvGrpSpPr>
      <p:grpSpPr>
        <a:xfrm>
          <a:off x="0" y="0"/>
          <a:ext cx="0" cy="0"/>
          <a:chOff x="0" y="0"/>
          <a:chExt cx="0" cy="0"/>
        </a:xfrm>
      </p:grpSpPr>
      <p:sp>
        <p:nvSpPr>
          <p:cNvPr id="17" name="Rectangle 16"/>
          <p:cNvSpPr/>
          <p:nvPr userDrawn="1"/>
        </p:nvSpPr>
        <p:spPr>
          <a:xfrm>
            <a:off x="0" y="1"/>
            <a:ext cx="9144000" cy="534074"/>
          </a:xfrm>
          <a:prstGeom prst="rect">
            <a:avLst/>
          </a:prstGeom>
          <a:solidFill>
            <a:srgbClr val="F2F2F2">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51"/>
          </a:p>
        </p:txBody>
      </p:sp>
      <p:sp>
        <p:nvSpPr>
          <p:cNvPr id="10" name="Title Placeholder 6"/>
          <p:cNvSpPr>
            <a:spLocks noGrp="1"/>
          </p:cNvSpPr>
          <p:nvPr>
            <p:ph type="title" hasCustomPrompt="1"/>
          </p:nvPr>
        </p:nvSpPr>
        <p:spPr>
          <a:xfrm>
            <a:off x="358776" y="192274"/>
            <a:ext cx="7360072" cy="249299"/>
          </a:xfrm>
          <a:prstGeom prst="rect">
            <a:avLst/>
          </a:prstGeom>
        </p:spPr>
        <p:txBody>
          <a:bodyPr vert="horz" wrap="square" lIns="0" tIns="0" rIns="0" bIns="0" rtlCol="0" anchor="ctr" anchorCtr="0">
            <a:spAutoFit/>
          </a:bodyPr>
          <a:lstStyle>
            <a:lvl1pPr algn="l">
              <a:lnSpc>
                <a:spcPct val="90000"/>
              </a:lnSpc>
              <a:defRPr sz="1800" spc="-68" baseline="0">
                <a:solidFill>
                  <a:schemeClr val="tx2"/>
                </a:solidFill>
                <a:latin typeface="Arial Rounded MT Bold" charset="0"/>
                <a:ea typeface="Arial Rounded MT Bold" charset="0"/>
                <a:cs typeface="Arial Rounded MT Bold" charset="0"/>
              </a:defRPr>
            </a:lvl1pPr>
          </a:lstStyle>
          <a:p>
            <a:r>
              <a:rPr lang="en-US" dirty="0"/>
              <a:t>Headline goes here</a:t>
            </a:r>
          </a:p>
        </p:txBody>
      </p:sp>
      <p:sp>
        <p:nvSpPr>
          <p:cNvPr id="3" name="Text Placeholder 2"/>
          <p:cNvSpPr>
            <a:spLocks noGrp="1"/>
          </p:cNvSpPr>
          <p:nvPr>
            <p:ph type="body" sz="quarter" idx="14" hasCustomPrompt="1"/>
          </p:nvPr>
        </p:nvSpPr>
        <p:spPr>
          <a:xfrm>
            <a:off x="358777" y="812825"/>
            <a:ext cx="8423275" cy="3798588"/>
          </a:xfrm>
          <a:prstGeom prst="rect">
            <a:avLst/>
          </a:prstGeom>
        </p:spPr>
        <p:txBody>
          <a:bodyPr/>
          <a:lstStyle>
            <a:lvl1pPr marL="0" indent="0">
              <a:buFont typeface="Arial" panose="020B0604020202020204" pitchFamily="34" charset="0"/>
              <a:buNone/>
              <a:defRPr sz="1350">
                <a:latin typeface="Calibri" charset="0"/>
                <a:ea typeface="Calibri" charset="0"/>
                <a:cs typeface="Calibri" charset="0"/>
              </a:defRPr>
            </a:lvl1pPr>
            <a:lvl2pPr marL="257175" indent="0">
              <a:buFont typeface="Arial" panose="020B0604020202020204" pitchFamily="34" charset="0"/>
              <a:buNone/>
              <a:defRPr sz="1350">
                <a:latin typeface="Calibri" charset="0"/>
                <a:ea typeface="Calibri" charset="0"/>
                <a:cs typeface="Calibri" charset="0"/>
              </a:defRPr>
            </a:lvl2pPr>
            <a:lvl3pPr marL="514350" indent="0">
              <a:buFont typeface="Arial" panose="020B0604020202020204" pitchFamily="34" charset="0"/>
              <a:buNone/>
              <a:defRPr sz="1350">
                <a:latin typeface="Calibri" charset="0"/>
                <a:ea typeface="Calibri" charset="0"/>
                <a:cs typeface="Calibri" charset="0"/>
              </a:defRPr>
            </a:lvl3pPr>
            <a:lvl4pPr marL="771525" indent="0">
              <a:buFont typeface="Arial" panose="020B0604020202020204" pitchFamily="34" charset="0"/>
              <a:buNone/>
              <a:defRPr sz="1350">
                <a:latin typeface="Calibri" charset="0"/>
                <a:ea typeface="Calibri" charset="0"/>
                <a:cs typeface="Calibri" charset="0"/>
              </a:defRPr>
            </a:lvl4pPr>
            <a:lvl5pPr marL="1071563" indent="0">
              <a:buFont typeface="Arial" panose="020B0604020202020204" pitchFamily="34" charset="0"/>
              <a:buNone/>
              <a:defRPr sz="1350">
                <a:latin typeface="Calibri" charset="0"/>
                <a:ea typeface="Calibri" charset="0"/>
                <a:cs typeface="Calibri" charset="0"/>
              </a:defRPr>
            </a:lvl5pPr>
          </a:lstStyle>
          <a:p>
            <a:pPr lvl="0"/>
            <a:r>
              <a:rPr lang="en-US" dirty="0"/>
              <a:t>Text Page</a:t>
            </a:r>
          </a:p>
        </p:txBody>
      </p:sp>
      <p:grpSp>
        <p:nvGrpSpPr>
          <p:cNvPr id="11" name="Group 10"/>
          <p:cNvGrpSpPr/>
          <p:nvPr userDrawn="1"/>
        </p:nvGrpSpPr>
        <p:grpSpPr>
          <a:xfrm>
            <a:off x="8117415" y="108961"/>
            <a:ext cx="685025" cy="357320"/>
            <a:chOff x="2155911" y="927552"/>
            <a:chExt cx="3406769" cy="2216827"/>
          </a:xfrm>
        </p:grpSpPr>
        <p:sp>
          <p:nvSpPr>
            <p:cNvPr id="13" name="Cube 12"/>
            <p:cNvSpPr/>
            <p:nvPr/>
          </p:nvSpPr>
          <p:spPr>
            <a:xfrm rot="21244448">
              <a:off x="4910996" y="1896356"/>
              <a:ext cx="433953" cy="469123"/>
            </a:xfrm>
            <a:prstGeom prst="cube">
              <a:avLst/>
            </a:prstGeom>
            <a:ln/>
            <a:effectLst>
              <a:outerShdw blurRad="76200" dir="18900000" sy="23000" kx="-1200000" algn="bl" rotWithShape="0">
                <a:prstClr val="black">
                  <a:alpha val="3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AU" sz="1151"/>
            </a:p>
          </p:txBody>
        </p:sp>
        <p:sp>
          <p:nvSpPr>
            <p:cNvPr id="16" name="Cube 15"/>
            <p:cNvSpPr/>
            <p:nvPr/>
          </p:nvSpPr>
          <p:spPr>
            <a:xfrm rot="21244448">
              <a:off x="4426449" y="1155241"/>
              <a:ext cx="771677" cy="800014"/>
            </a:xfrm>
            <a:prstGeom prst="cube">
              <a:avLst/>
            </a:prstGeom>
            <a:solidFill>
              <a:srgbClr val="007CB4"/>
            </a:solidFill>
            <a:ln>
              <a:no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18" name="Cube 17"/>
            <p:cNvSpPr/>
            <p:nvPr/>
          </p:nvSpPr>
          <p:spPr>
            <a:xfrm rot="21244448">
              <a:off x="3626699" y="1657991"/>
              <a:ext cx="731563" cy="704068"/>
            </a:xfrm>
            <a:prstGeom prst="cube">
              <a:avLst/>
            </a:prstGeom>
            <a:solidFill>
              <a:srgbClr val="FF05A6"/>
            </a:solidFill>
            <a:ln>
              <a:solidFill>
                <a:srgbClr val="FF05A6"/>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23" name="Cube 22"/>
            <p:cNvSpPr/>
            <p:nvPr/>
          </p:nvSpPr>
          <p:spPr>
            <a:xfrm rot="21244448">
              <a:off x="2576857" y="1525593"/>
              <a:ext cx="697219" cy="651432"/>
            </a:xfrm>
            <a:prstGeom prst="cube">
              <a:avLst/>
            </a:prstGeom>
            <a:ln>
              <a:solidFill>
                <a:schemeClr val="accent2">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24" name="Cube 23"/>
            <p:cNvSpPr/>
            <p:nvPr/>
          </p:nvSpPr>
          <p:spPr>
            <a:xfrm rot="21244448">
              <a:off x="4447355" y="2201981"/>
              <a:ext cx="731563" cy="704068"/>
            </a:xfrm>
            <a:prstGeom prst="cube">
              <a:avLst/>
            </a:prstGeom>
            <a:solidFill>
              <a:srgbClr val="FF5DC5"/>
            </a:solidFill>
            <a:ln>
              <a:solidFill>
                <a:srgbClr val="FF5DC5"/>
              </a:solidFill>
            </a:ln>
            <a:effectLst>
              <a:outerShdw blurRad="76200" dir="18900000" sy="23000" kx="-1200000" algn="bl" rotWithShape="0">
                <a:prstClr val="black">
                  <a:alpha val="3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25" name="Cube 24"/>
            <p:cNvSpPr/>
            <p:nvPr/>
          </p:nvSpPr>
          <p:spPr>
            <a:xfrm rot="21244448">
              <a:off x="2905909" y="1339960"/>
              <a:ext cx="585373" cy="564296"/>
            </a:xfrm>
            <a:prstGeom prst="cube">
              <a:avLst/>
            </a:prstGeom>
            <a:solidFill>
              <a:srgbClr val="F9B801"/>
            </a:solidFill>
            <a:ln>
              <a:solidFill>
                <a:srgbClr val="F9B801"/>
              </a:solid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AU" sz="1151"/>
            </a:p>
          </p:txBody>
        </p:sp>
        <p:sp>
          <p:nvSpPr>
            <p:cNvPr id="26" name="Cube 25"/>
            <p:cNvSpPr/>
            <p:nvPr/>
          </p:nvSpPr>
          <p:spPr>
            <a:xfrm rot="21244448">
              <a:off x="2155911" y="2077314"/>
              <a:ext cx="996132" cy="953401"/>
            </a:xfrm>
            <a:prstGeom prst="cube">
              <a:avLst/>
            </a:prstGeom>
            <a:solidFill>
              <a:schemeClr val="tx2"/>
            </a:solidFill>
            <a:ln>
              <a:noFill/>
            </a:ln>
            <a:effectLst>
              <a:outerShdw blurRad="76200" dir="18900000" sy="23000" kx="-1200000" algn="b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27" name="Cube 26"/>
            <p:cNvSpPr/>
            <p:nvPr/>
          </p:nvSpPr>
          <p:spPr>
            <a:xfrm rot="21244448">
              <a:off x="4027008" y="1493814"/>
              <a:ext cx="822212" cy="795584"/>
            </a:xfrm>
            <a:prstGeom prst="cube">
              <a:avLst/>
            </a:prstGeom>
            <a:solidFill>
              <a:schemeClr val="accent2">
                <a:lumMod val="75000"/>
              </a:schemeClr>
            </a:solidFill>
            <a:ln>
              <a:solidFill>
                <a:schemeClr val="accent2">
                  <a:lumMod val="75000"/>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28" name="Cube 27"/>
            <p:cNvSpPr/>
            <p:nvPr/>
          </p:nvSpPr>
          <p:spPr>
            <a:xfrm rot="21244448">
              <a:off x="3281144" y="2039211"/>
              <a:ext cx="940158" cy="850006"/>
            </a:xfrm>
            <a:prstGeom prst="cube">
              <a:avLst/>
            </a:prstGeom>
            <a:solidFill>
              <a:schemeClr val="accent3"/>
            </a:solidFill>
            <a:ln/>
            <a:effectLst>
              <a:outerShdw blurRad="76200" dir="18900000" sy="23000" kx="-1200000" algn="bl" rotWithShape="0">
                <a:prstClr val="black">
                  <a:alpha val="3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AU" sz="1151"/>
            </a:p>
          </p:txBody>
        </p:sp>
        <p:sp>
          <p:nvSpPr>
            <p:cNvPr id="29" name="Cube 28"/>
            <p:cNvSpPr/>
            <p:nvPr/>
          </p:nvSpPr>
          <p:spPr>
            <a:xfrm rot="21244448">
              <a:off x="3546969" y="2566808"/>
              <a:ext cx="634479" cy="577571"/>
            </a:xfrm>
            <a:prstGeom prst="cube">
              <a:avLst/>
            </a:prstGeom>
            <a:ln>
              <a:solidFill>
                <a:schemeClr val="accent2">
                  <a:alpha val="50000"/>
                </a:schemeClr>
              </a:solidFill>
            </a:ln>
            <a:effectLst>
              <a:outerShdw blurRad="76200" dir="18900000" sy="23000" kx="-1200000" algn="bl" rotWithShape="0">
                <a:prstClr val="black">
                  <a:alpha val="3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30" name="Cube 29"/>
            <p:cNvSpPr/>
            <p:nvPr/>
          </p:nvSpPr>
          <p:spPr>
            <a:xfrm rot="21244448">
              <a:off x="3608190" y="1314653"/>
              <a:ext cx="348608" cy="325717"/>
            </a:xfrm>
            <a:prstGeom prst="cube">
              <a:avLst/>
            </a:prstGeom>
            <a:solidFill>
              <a:srgbClr val="007CB4"/>
            </a:solidFill>
            <a:ln>
              <a:no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31" name="Cube 30"/>
            <p:cNvSpPr/>
            <p:nvPr/>
          </p:nvSpPr>
          <p:spPr>
            <a:xfrm rot="21244448">
              <a:off x="5169175" y="1624243"/>
              <a:ext cx="393505" cy="412850"/>
            </a:xfrm>
            <a:prstGeom prst="cube">
              <a:avLst/>
            </a:prstGeom>
            <a:solidFill>
              <a:schemeClr val="accent2">
                <a:lumMod val="75000"/>
              </a:schemeClr>
            </a:solidFill>
            <a:ln>
              <a:solidFill>
                <a:schemeClr val="accent2">
                  <a:lumMod val="75000"/>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32" name="Cube 31"/>
            <p:cNvSpPr/>
            <p:nvPr/>
          </p:nvSpPr>
          <p:spPr>
            <a:xfrm rot="21244448">
              <a:off x="4391235" y="927552"/>
              <a:ext cx="365781" cy="352034"/>
            </a:xfrm>
            <a:prstGeom prst="cube">
              <a:avLst/>
            </a:prstGeom>
            <a:solidFill>
              <a:srgbClr val="FF5DC5"/>
            </a:solidFill>
            <a:ln>
              <a:solidFill>
                <a:srgbClr val="FF5DC5"/>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33" name="Cube 32"/>
            <p:cNvSpPr/>
            <p:nvPr/>
          </p:nvSpPr>
          <p:spPr>
            <a:xfrm rot="21244448">
              <a:off x="4591321" y="1429016"/>
              <a:ext cx="365781" cy="352034"/>
            </a:xfrm>
            <a:prstGeom prst="cube">
              <a:avLst/>
            </a:prstGeom>
            <a:solidFill>
              <a:srgbClr val="D00086"/>
            </a:solidFill>
            <a:ln>
              <a:solidFill>
                <a:srgbClr val="D00086"/>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34" name="Cube 33"/>
            <p:cNvSpPr/>
            <p:nvPr/>
          </p:nvSpPr>
          <p:spPr>
            <a:xfrm rot="21244448">
              <a:off x="3798377" y="1035292"/>
              <a:ext cx="348608" cy="325717"/>
            </a:xfrm>
            <a:prstGeom prst="cube">
              <a:avLst/>
            </a:prstGeom>
            <a:solidFill>
              <a:schemeClr val="accent2">
                <a:lumMod val="75000"/>
              </a:schemeClr>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sz="1151"/>
            </a:p>
          </p:txBody>
        </p:sp>
      </p:grpSp>
      <p:sp>
        <p:nvSpPr>
          <p:cNvPr id="35" name="TextBox 34"/>
          <p:cNvSpPr txBox="1"/>
          <p:nvPr userDrawn="1"/>
        </p:nvSpPr>
        <p:spPr>
          <a:xfrm>
            <a:off x="358776" y="4727072"/>
            <a:ext cx="443329" cy="207749"/>
          </a:xfrm>
          <a:prstGeom prst="rect">
            <a:avLst/>
          </a:prstGeom>
          <a:noFill/>
        </p:spPr>
        <p:txBody>
          <a:bodyPr wrap="square" lIns="0" bIns="0" rtlCol="0">
            <a:spAutoFit/>
          </a:bodyPr>
          <a:lstStyle/>
          <a:p>
            <a:fld id="{E27F3237-9BDF-AC4C-804E-23351D8DC823}" type="slidenum">
              <a:rPr lang="en-US" sz="1050" kern="1200" smtClean="0">
                <a:solidFill>
                  <a:schemeClr val="bg1">
                    <a:lumMod val="50000"/>
                  </a:schemeClr>
                </a:solidFill>
                <a:latin typeface="Calibri" charset="0"/>
                <a:ea typeface="Calibri" charset="0"/>
                <a:cs typeface="Calibri" charset="0"/>
              </a:rPr>
              <a:t>‹#›</a:t>
            </a:fld>
            <a:endParaRPr lang="en-US" sz="1050" kern="1200" dirty="0">
              <a:solidFill>
                <a:schemeClr val="bg1">
                  <a:lumMod val="50000"/>
                </a:schemeClr>
              </a:solidFill>
              <a:latin typeface="Calibri" charset="0"/>
              <a:ea typeface="Calibri" charset="0"/>
              <a:cs typeface="Calibri" charset="0"/>
            </a:endParaRPr>
          </a:p>
        </p:txBody>
      </p:sp>
      <p:sp>
        <p:nvSpPr>
          <p:cNvPr id="36" name="Date Placeholder 2"/>
          <p:cNvSpPr txBox="1">
            <a:spLocks/>
          </p:cNvSpPr>
          <p:nvPr userDrawn="1"/>
        </p:nvSpPr>
        <p:spPr>
          <a:xfrm>
            <a:off x="5151398" y="4788006"/>
            <a:ext cx="3630654" cy="161583"/>
          </a:xfrm>
          <a:prstGeom prst="rect">
            <a:avLst/>
          </a:prstGeom>
        </p:spPr>
        <p:txBody>
          <a:bodyPr vert="horz" wrap="square" lIns="0" tIns="0" rIns="0" bIns="0" rtlCol="0" anchor="ctr">
            <a:spAutoFit/>
          </a:bodyPr>
          <a:lstStyle>
            <a:defPPr>
              <a:defRPr lang="en-US"/>
            </a:defPPr>
            <a:lvl1pPr marL="0" algn="l" defTabSz="457200" rtl="0" eaLnBrk="1" latinLnBrk="0" hangingPunct="1">
              <a:defRPr lang="en-AU" sz="900" kern="1200" smtClean="0">
                <a:solidFill>
                  <a:srgbClr val="777877"/>
                </a:solidFill>
                <a:latin typeface="+mj-lt"/>
                <a:ea typeface="+mn-ea"/>
                <a:cs typeface="Verdana"/>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050" dirty="0">
                <a:solidFill>
                  <a:schemeClr val="bg1">
                    <a:lumMod val="50000"/>
                  </a:schemeClr>
                </a:solidFill>
                <a:latin typeface="Calibri" charset="0"/>
                <a:ea typeface="Calibri" charset="0"/>
                <a:cs typeface="Calibri" charset="0"/>
              </a:rPr>
              <a:t>© 2018 Kim</a:t>
            </a:r>
            <a:r>
              <a:rPr lang="en-US" sz="1050" baseline="0" dirty="0">
                <a:solidFill>
                  <a:schemeClr val="bg1">
                    <a:lumMod val="50000"/>
                  </a:schemeClr>
                </a:solidFill>
                <a:latin typeface="Calibri" charset="0"/>
                <a:ea typeface="Calibri" charset="0"/>
                <a:cs typeface="Calibri" charset="0"/>
              </a:rPr>
              <a:t> Horn</a:t>
            </a:r>
            <a:endParaRPr lang="en-US" sz="1050" dirty="0">
              <a:solidFill>
                <a:schemeClr val="bg1">
                  <a:lumMod val="50000"/>
                </a:schemeClr>
              </a:solidFill>
              <a:latin typeface="Calibri" charset="0"/>
              <a:ea typeface="Calibri" charset="0"/>
              <a:cs typeface="Calibri" charset="0"/>
            </a:endParaRP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age">
    <p:spTree>
      <p:nvGrpSpPr>
        <p:cNvPr id="1" name=""/>
        <p:cNvGrpSpPr/>
        <p:nvPr/>
      </p:nvGrpSpPr>
      <p:grpSpPr>
        <a:xfrm>
          <a:off x="0" y="0"/>
          <a:ext cx="0" cy="0"/>
          <a:chOff x="0" y="0"/>
          <a:chExt cx="0" cy="0"/>
        </a:xfrm>
      </p:grpSpPr>
      <p:sp>
        <p:nvSpPr>
          <p:cNvPr id="12" name="Rectangle 11"/>
          <p:cNvSpPr/>
          <p:nvPr userDrawn="1"/>
        </p:nvSpPr>
        <p:spPr>
          <a:xfrm>
            <a:off x="0" y="1"/>
            <a:ext cx="9144000" cy="534074"/>
          </a:xfrm>
          <a:prstGeom prst="rect">
            <a:avLst/>
          </a:prstGeom>
          <a:solidFill>
            <a:srgbClr val="F2F2F2">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51"/>
          </a:p>
        </p:txBody>
      </p:sp>
      <p:sp>
        <p:nvSpPr>
          <p:cNvPr id="10" name="Title Placeholder 6"/>
          <p:cNvSpPr>
            <a:spLocks noGrp="1"/>
          </p:cNvSpPr>
          <p:nvPr>
            <p:ph type="title" hasCustomPrompt="1"/>
          </p:nvPr>
        </p:nvSpPr>
        <p:spPr>
          <a:xfrm>
            <a:off x="358776" y="192274"/>
            <a:ext cx="7360072" cy="249299"/>
          </a:xfrm>
          <a:prstGeom prst="rect">
            <a:avLst/>
          </a:prstGeom>
        </p:spPr>
        <p:txBody>
          <a:bodyPr vert="horz" wrap="square" lIns="0" tIns="0" rIns="0" bIns="0" rtlCol="0" anchor="ctr" anchorCtr="0">
            <a:spAutoFit/>
          </a:bodyPr>
          <a:lstStyle>
            <a:lvl1pPr algn="l">
              <a:lnSpc>
                <a:spcPct val="90000"/>
              </a:lnSpc>
              <a:defRPr sz="1800" spc="-68" baseline="0">
                <a:solidFill>
                  <a:schemeClr val="tx2"/>
                </a:solidFill>
                <a:latin typeface="Arial Rounded MT Bold" charset="0"/>
                <a:ea typeface="Arial Rounded MT Bold" charset="0"/>
                <a:cs typeface="Arial Rounded MT Bold" charset="0"/>
              </a:defRPr>
            </a:lvl1pPr>
          </a:lstStyle>
          <a:p>
            <a:r>
              <a:rPr lang="en-US" dirty="0"/>
              <a:t>Headline goes here</a:t>
            </a:r>
          </a:p>
        </p:txBody>
      </p:sp>
      <p:grpSp>
        <p:nvGrpSpPr>
          <p:cNvPr id="25" name="Group 24"/>
          <p:cNvGrpSpPr/>
          <p:nvPr userDrawn="1"/>
        </p:nvGrpSpPr>
        <p:grpSpPr>
          <a:xfrm>
            <a:off x="8117415" y="108961"/>
            <a:ext cx="685025" cy="357320"/>
            <a:chOff x="2155911" y="927552"/>
            <a:chExt cx="3406769" cy="2216827"/>
          </a:xfrm>
        </p:grpSpPr>
        <p:sp>
          <p:nvSpPr>
            <p:cNvPr id="27" name="Cube 26"/>
            <p:cNvSpPr/>
            <p:nvPr/>
          </p:nvSpPr>
          <p:spPr>
            <a:xfrm rot="21244448">
              <a:off x="4910996" y="1896356"/>
              <a:ext cx="433953" cy="469123"/>
            </a:xfrm>
            <a:prstGeom prst="cube">
              <a:avLst/>
            </a:prstGeom>
            <a:ln/>
            <a:effectLst>
              <a:outerShdw blurRad="76200" dir="18900000" sy="23000" kx="-1200000" algn="bl" rotWithShape="0">
                <a:prstClr val="black">
                  <a:alpha val="3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AU" sz="1151"/>
            </a:p>
          </p:txBody>
        </p:sp>
        <p:sp>
          <p:nvSpPr>
            <p:cNvPr id="28" name="Cube 27"/>
            <p:cNvSpPr/>
            <p:nvPr/>
          </p:nvSpPr>
          <p:spPr>
            <a:xfrm rot="21244448">
              <a:off x="4426449" y="1155241"/>
              <a:ext cx="771677" cy="800014"/>
            </a:xfrm>
            <a:prstGeom prst="cube">
              <a:avLst/>
            </a:prstGeom>
            <a:solidFill>
              <a:srgbClr val="007CB4"/>
            </a:solidFill>
            <a:ln>
              <a:no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29" name="Cube 28"/>
            <p:cNvSpPr/>
            <p:nvPr/>
          </p:nvSpPr>
          <p:spPr>
            <a:xfrm rot="21244448">
              <a:off x="3626699" y="1657991"/>
              <a:ext cx="731563" cy="704068"/>
            </a:xfrm>
            <a:prstGeom prst="cube">
              <a:avLst/>
            </a:prstGeom>
            <a:solidFill>
              <a:srgbClr val="FF05A6"/>
            </a:solidFill>
            <a:ln>
              <a:solidFill>
                <a:srgbClr val="FF05A6"/>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30" name="Cube 29"/>
            <p:cNvSpPr/>
            <p:nvPr/>
          </p:nvSpPr>
          <p:spPr>
            <a:xfrm rot="21244448">
              <a:off x="2576857" y="1525593"/>
              <a:ext cx="697219" cy="651432"/>
            </a:xfrm>
            <a:prstGeom prst="cube">
              <a:avLst/>
            </a:prstGeom>
            <a:ln>
              <a:solidFill>
                <a:schemeClr val="accent2">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31" name="Cube 30"/>
            <p:cNvSpPr/>
            <p:nvPr/>
          </p:nvSpPr>
          <p:spPr>
            <a:xfrm rot="21244448">
              <a:off x="4447355" y="2201981"/>
              <a:ext cx="731563" cy="704068"/>
            </a:xfrm>
            <a:prstGeom prst="cube">
              <a:avLst/>
            </a:prstGeom>
            <a:solidFill>
              <a:srgbClr val="FF5DC5"/>
            </a:solidFill>
            <a:ln>
              <a:solidFill>
                <a:srgbClr val="FF5DC5"/>
              </a:solidFill>
            </a:ln>
            <a:effectLst>
              <a:outerShdw blurRad="76200" dir="18900000" sy="23000" kx="-1200000" algn="bl" rotWithShape="0">
                <a:prstClr val="black">
                  <a:alpha val="3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32" name="Cube 31"/>
            <p:cNvSpPr/>
            <p:nvPr/>
          </p:nvSpPr>
          <p:spPr>
            <a:xfrm rot="21244448">
              <a:off x="2905909" y="1339960"/>
              <a:ext cx="585373" cy="564296"/>
            </a:xfrm>
            <a:prstGeom prst="cube">
              <a:avLst/>
            </a:prstGeom>
            <a:solidFill>
              <a:srgbClr val="F9B801"/>
            </a:solidFill>
            <a:ln>
              <a:solidFill>
                <a:srgbClr val="F9B801"/>
              </a:solid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AU" sz="1151"/>
            </a:p>
          </p:txBody>
        </p:sp>
        <p:sp>
          <p:nvSpPr>
            <p:cNvPr id="33" name="Cube 32"/>
            <p:cNvSpPr/>
            <p:nvPr/>
          </p:nvSpPr>
          <p:spPr>
            <a:xfrm rot="21244448">
              <a:off x="2155911" y="2077314"/>
              <a:ext cx="996132" cy="953401"/>
            </a:xfrm>
            <a:prstGeom prst="cube">
              <a:avLst/>
            </a:prstGeom>
            <a:solidFill>
              <a:schemeClr val="tx2"/>
            </a:solidFill>
            <a:ln>
              <a:noFill/>
            </a:ln>
            <a:effectLst>
              <a:outerShdw blurRad="76200" dir="18900000" sy="23000" kx="-1200000" algn="b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34" name="Cube 33"/>
            <p:cNvSpPr/>
            <p:nvPr/>
          </p:nvSpPr>
          <p:spPr>
            <a:xfrm rot="21244448">
              <a:off x="4027008" y="1493814"/>
              <a:ext cx="822212" cy="795584"/>
            </a:xfrm>
            <a:prstGeom prst="cube">
              <a:avLst/>
            </a:prstGeom>
            <a:solidFill>
              <a:schemeClr val="accent2">
                <a:lumMod val="75000"/>
              </a:schemeClr>
            </a:solidFill>
            <a:ln>
              <a:solidFill>
                <a:schemeClr val="accent2">
                  <a:lumMod val="75000"/>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35" name="Cube 34"/>
            <p:cNvSpPr/>
            <p:nvPr/>
          </p:nvSpPr>
          <p:spPr>
            <a:xfrm rot="21244448">
              <a:off x="3281144" y="2039211"/>
              <a:ext cx="940158" cy="850006"/>
            </a:xfrm>
            <a:prstGeom prst="cube">
              <a:avLst/>
            </a:prstGeom>
            <a:solidFill>
              <a:schemeClr val="accent3"/>
            </a:solidFill>
            <a:ln/>
            <a:effectLst>
              <a:outerShdw blurRad="76200" dir="18900000" sy="23000" kx="-1200000" algn="bl" rotWithShape="0">
                <a:prstClr val="black">
                  <a:alpha val="3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AU" sz="1151"/>
            </a:p>
          </p:txBody>
        </p:sp>
        <p:sp>
          <p:nvSpPr>
            <p:cNvPr id="36" name="Cube 35"/>
            <p:cNvSpPr/>
            <p:nvPr/>
          </p:nvSpPr>
          <p:spPr>
            <a:xfrm rot="21244448">
              <a:off x="3546969" y="2566808"/>
              <a:ext cx="634479" cy="577571"/>
            </a:xfrm>
            <a:prstGeom prst="cube">
              <a:avLst/>
            </a:prstGeom>
            <a:ln>
              <a:solidFill>
                <a:schemeClr val="accent2">
                  <a:alpha val="50000"/>
                </a:schemeClr>
              </a:solidFill>
            </a:ln>
            <a:effectLst>
              <a:outerShdw blurRad="76200" dir="18900000" sy="23000" kx="-1200000" algn="bl" rotWithShape="0">
                <a:prstClr val="black">
                  <a:alpha val="3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37" name="Cube 36"/>
            <p:cNvSpPr/>
            <p:nvPr/>
          </p:nvSpPr>
          <p:spPr>
            <a:xfrm rot="21244448">
              <a:off x="3608190" y="1314653"/>
              <a:ext cx="348608" cy="325717"/>
            </a:xfrm>
            <a:prstGeom prst="cube">
              <a:avLst/>
            </a:prstGeom>
            <a:solidFill>
              <a:srgbClr val="007CB4"/>
            </a:solidFill>
            <a:ln>
              <a:no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38" name="Cube 37"/>
            <p:cNvSpPr/>
            <p:nvPr/>
          </p:nvSpPr>
          <p:spPr>
            <a:xfrm rot="21244448">
              <a:off x="5169175" y="1624243"/>
              <a:ext cx="393505" cy="412850"/>
            </a:xfrm>
            <a:prstGeom prst="cube">
              <a:avLst/>
            </a:prstGeom>
            <a:solidFill>
              <a:schemeClr val="accent2">
                <a:lumMod val="75000"/>
              </a:schemeClr>
            </a:solidFill>
            <a:ln>
              <a:solidFill>
                <a:schemeClr val="accent2">
                  <a:lumMod val="75000"/>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39" name="Cube 38"/>
            <p:cNvSpPr/>
            <p:nvPr/>
          </p:nvSpPr>
          <p:spPr>
            <a:xfrm rot="21244448">
              <a:off x="4391235" y="927552"/>
              <a:ext cx="365781" cy="352034"/>
            </a:xfrm>
            <a:prstGeom prst="cube">
              <a:avLst/>
            </a:prstGeom>
            <a:solidFill>
              <a:srgbClr val="FF5DC5"/>
            </a:solidFill>
            <a:ln>
              <a:solidFill>
                <a:srgbClr val="FF5DC5"/>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40" name="Cube 39"/>
            <p:cNvSpPr/>
            <p:nvPr/>
          </p:nvSpPr>
          <p:spPr>
            <a:xfrm rot="21244448">
              <a:off x="4591321" y="1429016"/>
              <a:ext cx="365781" cy="352034"/>
            </a:xfrm>
            <a:prstGeom prst="cube">
              <a:avLst/>
            </a:prstGeom>
            <a:solidFill>
              <a:srgbClr val="D00086"/>
            </a:solidFill>
            <a:ln>
              <a:solidFill>
                <a:srgbClr val="D00086"/>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41" name="Cube 40"/>
            <p:cNvSpPr/>
            <p:nvPr/>
          </p:nvSpPr>
          <p:spPr>
            <a:xfrm rot="21244448">
              <a:off x="3798377" y="1035292"/>
              <a:ext cx="348608" cy="325717"/>
            </a:xfrm>
            <a:prstGeom prst="cube">
              <a:avLst/>
            </a:prstGeom>
            <a:solidFill>
              <a:schemeClr val="accent2">
                <a:lumMod val="75000"/>
              </a:schemeClr>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sz="1151"/>
            </a:p>
          </p:txBody>
        </p:sp>
      </p:grpSp>
      <p:sp>
        <p:nvSpPr>
          <p:cNvPr id="23" name="TextBox 22"/>
          <p:cNvSpPr txBox="1"/>
          <p:nvPr userDrawn="1"/>
        </p:nvSpPr>
        <p:spPr>
          <a:xfrm>
            <a:off x="358776" y="4727072"/>
            <a:ext cx="499477" cy="207749"/>
          </a:xfrm>
          <a:prstGeom prst="rect">
            <a:avLst/>
          </a:prstGeom>
          <a:noFill/>
        </p:spPr>
        <p:txBody>
          <a:bodyPr wrap="square" lIns="0" bIns="0" rtlCol="0">
            <a:spAutoFit/>
          </a:bodyPr>
          <a:lstStyle/>
          <a:p>
            <a:fld id="{E27F3237-9BDF-AC4C-804E-23351D8DC823}" type="slidenum">
              <a:rPr lang="en-US" sz="1050" kern="1200" smtClean="0">
                <a:solidFill>
                  <a:schemeClr val="bg1">
                    <a:lumMod val="50000"/>
                  </a:schemeClr>
                </a:solidFill>
                <a:latin typeface="Calibri" charset="0"/>
                <a:ea typeface="Calibri" charset="0"/>
                <a:cs typeface="Calibri" charset="0"/>
              </a:rPr>
              <a:t>‹#›</a:t>
            </a:fld>
            <a:endParaRPr lang="en-US" sz="1050" kern="1200" dirty="0">
              <a:solidFill>
                <a:schemeClr val="bg1">
                  <a:lumMod val="50000"/>
                </a:schemeClr>
              </a:solidFill>
              <a:latin typeface="Calibri" charset="0"/>
              <a:ea typeface="Calibri" charset="0"/>
              <a:cs typeface="Calibri" charset="0"/>
            </a:endParaRPr>
          </a:p>
        </p:txBody>
      </p:sp>
      <p:sp>
        <p:nvSpPr>
          <p:cNvPr id="24" name="Date Placeholder 2"/>
          <p:cNvSpPr txBox="1">
            <a:spLocks/>
          </p:cNvSpPr>
          <p:nvPr userDrawn="1"/>
        </p:nvSpPr>
        <p:spPr>
          <a:xfrm>
            <a:off x="5151398" y="4788006"/>
            <a:ext cx="3630654" cy="161583"/>
          </a:xfrm>
          <a:prstGeom prst="rect">
            <a:avLst/>
          </a:prstGeom>
        </p:spPr>
        <p:txBody>
          <a:bodyPr vert="horz" wrap="square" lIns="0" tIns="0" rIns="0" bIns="0" rtlCol="0" anchor="ctr">
            <a:spAutoFit/>
          </a:bodyPr>
          <a:lstStyle>
            <a:defPPr>
              <a:defRPr lang="en-US"/>
            </a:defPPr>
            <a:lvl1pPr marL="0" algn="l" defTabSz="457200" rtl="0" eaLnBrk="1" latinLnBrk="0" hangingPunct="1">
              <a:defRPr lang="en-AU" sz="900" kern="1200" smtClean="0">
                <a:solidFill>
                  <a:srgbClr val="777877"/>
                </a:solidFill>
                <a:latin typeface="+mj-lt"/>
                <a:ea typeface="+mn-ea"/>
                <a:cs typeface="Verdana"/>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050" dirty="0">
                <a:solidFill>
                  <a:schemeClr val="bg1">
                    <a:lumMod val="50000"/>
                  </a:schemeClr>
                </a:solidFill>
                <a:latin typeface="Calibri" charset="0"/>
                <a:ea typeface="Calibri" charset="0"/>
                <a:cs typeface="Calibri" charset="0"/>
              </a:rPr>
              <a:t>© 2018 Kim</a:t>
            </a:r>
            <a:r>
              <a:rPr lang="en-US" sz="1050" baseline="0" dirty="0">
                <a:solidFill>
                  <a:schemeClr val="bg1">
                    <a:lumMod val="50000"/>
                  </a:schemeClr>
                </a:solidFill>
                <a:latin typeface="Calibri" charset="0"/>
                <a:ea typeface="Calibri" charset="0"/>
                <a:cs typeface="Calibri" charset="0"/>
              </a:rPr>
              <a:t> Horn</a:t>
            </a:r>
            <a:endParaRPr lang="en-US" sz="1050" dirty="0">
              <a:solidFill>
                <a:schemeClr val="bg1">
                  <a:lumMod val="50000"/>
                </a:schemeClr>
              </a:solidFill>
              <a:latin typeface="Calibri" charset="0"/>
              <a:ea typeface="Calibri" charset="0"/>
              <a:cs typeface="Calibri" charset="0"/>
            </a:endParaRPr>
          </a:p>
        </p:txBody>
      </p:sp>
    </p:spTree>
    <p:extLst>
      <p:ext uri="{BB962C8B-B14F-4D97-AF65-F5344CB8AC3E}">
        <p14:creationId xmlns:p14="http://schemas.microsoft.com/office/powerpoint/2010/main" val="230062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p:bg>
      <p:bgPr>
        <a:solidFill>
          <a:srgbClr val="00B0F0"/>
        </a:solidFill>
        <a:effectLst/>
      </p:bgPr>
    </p:bg>
    <p:spTree>
      <p:nvGrpSpPr>
        <p:cNvPr id="1" name=""/>
        <p:cNvGrpSpPr/>
        <p:nvPr/>
      </p:nvGrpSpPr>
      <p:grpSpPr>
        <a:xfrm>
          <a:off x="0" y="0"/>
          <a:ext cx="0" cy="0"/>
          <a:chOff x="0" y="0"/>
          <a:chExt cx="0" cy="0"/>
        </a:xfrm>
      </p:grpSpPr>
      <p:sp>
        <p:nvSpPr>
          <p:cNvPr id="10" name="Title Placeholder 6"/>
          <p:cNvSpPr>
            <a:spLocks noGrp="1"/>
          </p:cNvSpPr>
          <p:nvPr>
            <p:ph type="title" hasCustomPrompt="1"/>
          </p:nvPr>
        </p:nvSpPr>
        <p:spPr>
          <a:xfrm>
            <a:off x="2153424" y="1762885"/>
            <a:ext cx="5667101" cy="1598899"/>
          </a:xfrm>
          <a:prstGeom prst="rect">
            <a:avLst/>
          </a:prstGeom>
        </p:spPr>
        <p:txBody>
          <a:bodyPr vert="horz" wrap="square" lIns="0" tIns="0" rIns="0" bIns="0" rtlCol="0" anchor="ctr" anchorCtr="0">
            <a:spAutoFit/>
          </a:bodyPr>
          <a:lstStyle>
            <a:lvl1pPr algn="ctr">
              <a:lnSpc>
                <a:spcPct val="90000"/>
              </a:lnSpc>
              <a:defRPr lang="en-US" sz="5772" kern="1200" spc="-68" baseline="0" dirty="0" smtClean="0">
                <a:solidFill>
                  <a:srgbClr val="FFFFFF"/>
                </a:solidFill>
                <a:effectLst>
                  <a:outerShdw blurRad="50800" dist="38100" dir="2700000" algn="tl" rotWithShape="0">
                    <a:prstClr val="black">
                      <a:alpha val="40000"/>
                    </a:prstClr>
                  </a:outerShdw>
                  <a:reflection blurRad="6350" stA="55000" endA="300" endPos="45500" dir="5400000" sy="-100000" algn="bl" rotWithShape="0"/>
                </a:effectLst>
                <a:latin typeface="Verdana"/>
                <a:ea typeface="Arial Rounded MT Bold" charset="0"/>
                <a:cs typeface="Arial Rounded MT Bold" charset="0"/>
              </a:defRPr>
            </a:lvl1pPr>
          </a:lstStyle>
          <a:p>
            <a:r>
              <a:rPr lang="en-US" dirty="0"/>
              <a:t>Headline goes here</a:t>
            </a:r>
          </a:p>
        </p:txBody>
      </p:sp>
      <p:grpSp>
        <p:nvGrpSpPr>
          <p:cNvPr id="25" name="Group 24"/>
          <p:cNvGrpSpPr/>
          <p:nvPr userDrawn="1"/>
        </p:nvGrpSpPr>
        <p:grpSpPr>
          <a:xfrm>
            <a:off x="8117415" y="108961"/>
            <a:ext cx="685025" cy="357320"/>
            <a:chOff x="2155911" y="927552"/>
            <a:chExt cx="3406769" cy="2216827"/>
          </a:xfrm>
          <a:effectLst>
            <a:outerShdw blurRad="50800" dist="50800" dir="5400000" algn="ctr" rotWithShape="0">
              <a:schemeClr val="bg1"/>
            </a:outerShdw>
          </a:effectLst>
        </p:grpSpPr>
        <p:sp>
          <p:nvSpPr>
            <p:cNvPr id="27" name="Cube 26"/>
            <p:cNvSpPr/>
            <p:nvPr/>
          </p:nvSpPr>
          <p:spPr>
            <a:xfrm rot="21244448">
              <a:off x="4910996" y="1896356"/>
              <a:ext cx="433953" cy="469123"/>
            </a:xfrm>
            <a:prstGeom prst="cube">
              <a:avLst/>
            </a:prstGeom>
            <a:ln/>
            <a:effectLst>
              <a:outerShdw blurRad="76200" dir="18900000" sy="23000" kx="-1200000" algn="bl" rotWithShape="0">
                <a:prstClr val="black">
                  <a:alpha val="3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AU" sz="1151"/>
            </a:p>
          </p:txBody>
        </p:sp>
        <p:sp>
          <p:nvSpPr>
            <p:cNvPr id="28" name="Cube 27"/>
            <p:cNvSpPr/>
            <p:nvPr/>
          </p:nvSpPr>
          <p:spPr>
            <a:xfrm rot="21244448">
              <a:off x="4426449" y="1155241"/>
              <a:ext cx="771677" cy="800014"/>
            </a:xfrm>
            <a:prstGeom prst="cube">
              <a:avLst/>
            </a:prstGeom>
            <a:solidFill>
              <a:srgbClr val="007CB4"/>
            </a:solidFill>
            <a:ln>
              <a:no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29" name="Cube 28"/>
            <p:cNvSpPr/>
            <p:nvPr/>
          </p:nvSpPr>
          <p:spPr>
            <a:xfrm rot="21244448">
              <a:off x="3626699" y="1657991"/>
              <a:ext cx="731563" cy="704068"/>
            </a:xfrm>
            <a:prstGeom prst="cube">
              <a:avLst/>
            </a:prstGeom>
            <a:solidFill>
              <a:srgbClr val="FF05A6"/>
            </a:solidFill>
            <a:ln>
              <a:solidFill>
                <a:srgbClr val="FF05A6"/>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30" name="Cube 29"/>
            <p:cNvSpPr/>
            <p:nvPr/>
          </p:nvSpPr>
          <p:spPr>
            <a:xfrm rot="21244448">
              <a:off x="2576857" y="1525593"/>
              <a:ext cx="697219" cy="651432"/>
            </a:xfrm>
            <a:prstGeom prst="cube">
              <a:avLst/>
            </a:prstGeom>
            <a:ln>
              <a:solidFill>
                <a:schemeClr val="accent2">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31" name="Cube 30"/>
            <p:cNvSpPr/>
            <p:nvPr/>
          </p:nvSpPr>
          <p:spPr>
            <a:xfrm rot="21244448">
              <a:off x="4447355" y="2201981"/>
              <a:ext cx="731563" cy="704068"/>
            </a:xfrm>
            <a:prstGeom prst="cube">
              <a:avLst/>
            </a:prstGeom>
            <a:solidFill>
              <a:srgbClr val="FF5DC5"/>
            </a:solidFill>
            <a:ln>
              <a:solidFill>
                <a:srgbClr val="FF5DC5"/>
              </a:solidFill>
            </a:ln>
            <a:effectLst>
              <a:outerShdw blurRad="76200" dir="18900000" sy="23000" kx="-1200000" algn="bl" rotWithShape="0">
                <a:prstClr val="black">
                  <a:alpha val="3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32" name="Cube 31"/>
            <p:cNvSpPr/>
            <p:nvPr/>
          </p:nvSpPr>
          <p:spPr>
            <a:xfrm rot="21244448">
              <a:off x="2905909" y="1339960"/>
              <a:ext cx="585373" cy="564296"/>
            </a:xfrm>
            <a:prstGeom prst="cube">
              <a:avLst/>
            </a:prstGeom>
            <a:solidFill>
              <a:srgbClr val="F9B801"/>
            </a:solidFill>
            <a:ln>
              <a:solidFill>
                <a:srgbClr val="F9B801"/>
              </a:solid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AU" sz="1151"/>
            </a:p>
          </p:txBody>
        </p:sp>
        <p:sp>
          <p:nvSpPr>
            <p:cNvPr id="33" name="Cube 32"/>
            <p:cNvSpPr/>
            <p:nvPr/>
          </p:nvSpPr>
          <p:spPr>
            <a:xfrm rot="21244448">
              <a:off x="2155911" y="2077314"/>
              <a:ext cx="996132" cy="953401"/>
            </a:xfrm>
            <a:prstGeom prst="cube">
              <a:avLst/>
            </a:prstGeom>
            <a:solidFill>
              <a:schemeClr val="tx2"/>
            </a:solidFill>
            <a:ln>
              <a:noFill/>
            </a:ln>
            <a:effectLst>
              <a:outerShdw blurRad="76200" dir="18900000" sy="23000" kx="-1200000" algn="b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34" name="Cube 33"/>
            <p:cNvSpPr/>
            <p:nvPr/>
          </p:nvSpPr>
          <p:spPr>
            <a:xfrm rot="21244448">
              <a:off x="4027008" y="1493814"/>
              <a:ext cx="822212" cy="795584"/>
            </a:xfrm>
            <a:prstGeom prst="cube">
              <a:avLst/>
            </a:prstGeom>
            <a:solidFill>
              <a:schemeClr val="accent2">
                <a:lumMod val="75000"/>
              </a:schemeClr>
            </a:solidFill>
            <a:ln>
              <a:solidFill>
                <a:schemeClr val="accent2">
                  <a:lumMod val="75000"/>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35" name="Cube 34"/>
            <p:cNvSpPr/>
            <p:nvPr/>
          </p:nvSpPr>
          <p:spPr>
            <a:xfrm rot="21244448">
              <a:off x="3281144" y="2039211"/>
              <a:ext cx="940158" cy="850006"/>
            </a:xfrm>
            <a:prstGeom prst="cube">
              <a:avLst/>
            </a:prstGeom>
            <a:solidFill>
              <a:schemeClr val="accent3"/>
            </a:solidFill>
            <a:ln/>
            <a:effectLst>
              <a:outerShdw blurRad="76200" dir="18900000" sy="23000" kx="-1200000" algn="bl" rotWithShape="0">
                <a:prstClr val="black">
                  <a:alpha val="3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AU" sz="1151"/>
            </a:p>
          </p:txBody>
        </p:sp>
        <p:sp>
          <p:nvSpPr>
            <p:cNvPr id="36" name="Cube 35"/>
            <p:cNvSpPr/>
            <p:nvPr/>
          </p:nvSpPr>
          <p:spPr>
            <a:xfrm rot="21244448">
              <a:off x="3546969" y="2566808"/>
              <a:ext cx="634479" cy="577571"/>
            </a:xfrm>
            <a:prstGeom prst="cube">
              <a:avLst/>
            </a:prstGeom>
            <a:ln>
              <a:solidFill>
                <a:schemeClr val="accent2">
                  <a:alpha val="50000"/>
                </a:schemeClr>
              </a:solidFill>
            </a:ln>
            <a:effectLst>
              <a:outerShdw blurRad="76200" dir="18900000" sy="23000" kx="-1200000" algn="bl" rotWithShape="0">
                <a:prstClr val="black">
                  <a:alpha val="3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37" name="Cube 36"/>
            <p:cNvSpPr/>
            <p:nvPr/>
          </p:nvSpPr>
          <p:spPr>
            <a:xfrm rot="21244448">
              <a:off x="3608190" y="1314653"/>
              <a:ext cx="348608" cy="325717"/>
            </a:xfrm>
            <a:prstGeom prst="cube">
              <a:avLst/>
            </a:prstGeom>
            <a:solidFill>
              <a:srgbClr val="007CB4"/>
            </a:solidFill>
            <a:ln>
              <a:no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38" name="Cube 37"/>
            <p:cNvSpPr/>
            <p:nvPr/>
          </p:nvSpPr>
          <p:spPr>
            <a:xfrm rot="21244448">
              <a:off x="5169175" y="1624243"/>
              <a:ext cx="393505" cy="412850"/>
            </a:xfrm>
            <a:prstGeom prst="cube">
              <a:avLst/>
            </a:prstGeom>
            <a:solidFill>
              <a:schemeClr val="accent2">
                <a:lumMod val="75000"/>
              </a:schemeClr>
            </a:solidFill>
            <a:ln>
              <a:solidFill>
                <a:schemeClr val="accent2">
                  <a:lumMod val="75000"/>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39" name="Cube 38"/>
            <p:cNvSpPr/>
            <p:nvPr/>
          </p:nvSpPr>
          <p:spPr>
            <a:xfrm rot="21244448">
              <a:off x="4391235" y="927552"/>
              <a:ext cx="365781" cy="352034"/>
            </a:xfrm>
            <a:prstGeom prst="cube">
              <a:avLst/>
            </a:prstGeom>
            <a:solidFill>
              <a:srgbClr val="FF5DC5"/>
            </a:solidFill>
            <a:ln>
              <a:solidFill>
                <a:srgbClr val="FF5DC5"/>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40" name="Cube 39"/>
            <p:cNvSpPr/>
            <p:nvPr/>
          </p:nvSpPr>
          <p:spPr>
            <a:xfrm rot="21244448">
              <a:off x="4591321" y="1429016"/>
              <a:ext cx="365781" cy="352034"/>
            </a:xfrm>
            <a:prstGeom prst="cube">
              <a:avLst/>
            </a:prstGeom>
            <a:solidFill>
              <a:srgbClr val="D00086"/>
            </a:solidFill>
            <a:ln>
              <a:solidFill>
                <a:srgbClr val="D00086"/>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41" name="Cube 40"/>
            <p:cNvSpPr/>
            <p:nvPr/>
          </p:nvSpPr>
          <p:spPr>
            <a:xfrm rot="21244448">
              <a:off x="3798377" y="1035292"/>
              <a:ext cx="348608" cy="325717"/>
            </a:xfrm>
            <a:prstGeom prst="cube">
              <a:avLst/>
            </a:prstGeom>
            <a:solidFill>
              <a:schemeClr val="accent2">
                <a:lumMod val="75000"/>
              </a:schemeClr>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sz="1151"/>
            </a:p>
          </p:txBody>
        </p:sp>
      </p:grpSp>
      <p:sp>
        <p:nvSpPr>
          <p:cNvPr id="23" name="TextBox 22"/>
          <p:cNvSpPr txBox="1"/>
          <p:nvPr userDrawn="1"/>
        </p:nvSpPr>
        <p:spPr>
          <a:xfrm>
            <a:off x="358776" y="4727072"/>
            <a:ext cx="435308" cy="207749"/>
          </a:xfrm>
          <a:prstGeom prst="rect">
            <a:avLst/>
          </a:prstGeom>
          <a:noFill/>
        </p:spPr>
        <p:txBody>
          <a:bodyPr wrap="square" lIns="0" bIns="0" rtlCol="0">
            <a:spAutoFit/>
          </a:bodyPr>
          <a:lstStyle/>
          <a:p>
            <a:fld id="{E27F3237-9BDF-AC4C-804E-23351D8DC823}" type="slidenum">
              <a:rPr lang="en-US" sz="1050" kern="1200" smtClean="0">
                <a:solidFill>
                  <a:schemeClr val="bg1"/>
                </a:solidFill>
                <a:latin typeface="Calibri" charset="0"/>
                <a:ea typeface="Calibri" charset="0"/>
                <a:cs typeface="Calibri" charset="0"/>
              </a:rPr>
              <a:t>‹#›</a:t>
            </a:fld>
            <a:endParaRPr lang="en-US" sz="1050" kern="1200" dirty="0">
              <a:solidFill>
                <a:schemeClr val="bg1"/>
              </a:solidFill>
              <a:latin typeface="Calibri" charset="0"/>
              <a:ea typeface="Calibri" charset="0"/>
              <a:cs typeface="Calibri" charset="0"/>
            </a:endParaRPr>
          </a:p>
        </p:txBody>
      </p:sp>
      <p:sp>
        <p:nvSpPr>
          <p:cNvPr id="24" name="Date Placeholder 2"/>
          <p:cNvSpPr txBox="1">
            <a:spLocks/>
          </p:cNvSpPr>
          <p:nvPr userDrawn="1"/>
        </p:nvSpPr>
        <p:spPr>
          <a:xfrm>
            <a:off x="5151398" y="4788006"/>
            <a:ext cx="3630654" cy="161583"/>
          </a:xfrm>
          <a:prstGeom prst="rect">
            <a:avLst/>
          </a:prstGeom>
        </p:spPr>
        <p:txBody>
          <a:bodyPr vert="horz" wrap="square" lIns="0" tIns="0" rIns="0" bIns="0" rtlCol="0" anchor="ctr">
            <a:spAutoFit/>
          </a:bodyPr>
          <a:lstStyle>
            <a:defPPr>
              <a:defRPr lang="en-US"/>
            </a:defPPr>
            <a:lvl1pPr marL="0" algn="l" defTabSz="457200" rtl="0" eaLnBrk="1" latinLnBrk="0" hangingPunct="1">
              <a:defRPr lang="en-AU" sz="900" kern="1200" smtClean="0">
                <a:solidFill>
                  <a:srgbClr val="777877"/>
                </a:solidFill>
                <a:latin typeface="+mj-lt"/>
                <a:ea typeface="+mn-ea"/>
                <a:cs typeface="Verdana"/>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050" dirty="0">
                <a:solidFill>
                  <a:schemeClr val="bg1"/>
                </a:solidFill>
                <a:latin typeface="Calibri" charset="0"/>
                <a:ea typeface="Calibri" charset="0"/>
                <a:cs typeface="Calibri" charset="0"/>
              </a:rPr>
              <a:t>© 2015 Kim</a:t>
            </a:r>
            <a:r>
              <a:rPr lang="en-US" sz="1050" baseline="0" dirty="0">
                <a:solidFill>
                  <a:schemeClr val="bg1"/>
                </a:solidFill>
                <a:latin typeface="Calibri" charset="0"/>
                <a:ea typeface="Calibri" charset="0"/>
                <a:cs typeface="Calibri" charset="0"/>
              </a:rPr>
              <a:t> Horn</a:t>
            </a:r>
            <a:endParaRPr lang="en-US" sz="1050" dirty="0">
              <a:solidFill>
                <a:schemeClr val="bg1"/>
              </a:solidFill>
              <a:latin typeface="Calibri" charset="0"/>
              <a:ea typeface="Calibri" charset="0"/>
              <a:cs typeface="Calibri" charset="0"/>
            </a:endParaRP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Copy_White">
    <p:spTree>
      <p:nvGrpSpPr>
        <p:cNvPr id="1" name=""/>
        <p:cNvGrpSpPr/>
        <p:nvPr/>
      </p:nvGrpSpPr>
      <p:grpSpPr>
        <a:xfrm>
          <a:off x="0" y="0"/>
          <a:ext cx="0" cy="0"/>
          <a:chOff x="0" y="0"/>
          <a:chExt cx="0" cy="0"/>
        </a:xfrm>
      </p:grpSpPr>
      <p:sp>
        <p:nvSpPr>
          <p:cNvPr id="17" name="Rectangle 16"/>
          <p:cNvSpPr/>
          <p:nvPr userDrawn="1"/>
        </p:nvSpPr>
        <p:spPr>
          <a:xfrm>
            <a:off x="0" y="1"/>
            <a:ext cx="9144000" cy="534074"/>
          </a:xfrm>
          <a:prstGeom prst="rect">
            <a:avLst/>
          </a:prstGeom>
          <a:solidFill>
            <a:srgbClr val="F2F2F2">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51"/>
          </a:p>
        </p:txBody>
      </p:sp>
      <p:sp>
        <p:nvSpPr>
          <p:cNvPr id="10" name="Title Placeholder 6"/>
          <p:cNvSpPr>
            <a:spLocks noGrp="1"/>
          </p:cNvSpPr>
          <p:nvPr>
            <p:ph type="title" hasCustomPrompt="1"/>
          </p:nvPr>
        </p:nvSpPr>
        <p:spPr>
          <a:xfrm>
            <a:off x="358776" y="192274"/>
            <a:ext cx="7360072" cy="249299"/>
          </a:xfrm>
          <a:prstGeom prst="rect">
            <a:avLst/>
          </a:prstGeom>
        </p:spPr>
        <p:txBody>
          <a:bodyPr vert="horz" wrap="square" lIns="0" tIns="0" rIns="0" bIns="0" rtlCol="0" anchor="ctr" anchorCtr="0">
            <a:spAutoFit/>
          </a:bodyPr>
          <a:lstStyle>
            <a:lvl1pPr algn="l">
              <a:lnSpc>
                <a:spcPct val="90000"/>
              </a:lnSpc>
              <a:defRPr sz="1800" spc="-68" baseline="0">
                <a:solidFill>
                  <a:schemeClr val="tx2"/>
                </a:solidFill>
                <a:latin typeface="Arial Rounded MT Bold" charset="0"/>
                <a:ea typeface="Arial Rounded MT Bold" charset="0"/>
                <a:cs typeface="Arial Rounded MT Bold" charset="0"/>
              </a:defRPr>
            </a:lvl1pPr>
          </a:lstStyle>
          <a:p>
            <a:r>
              <a:rPr lang="en-US" dirty="0"/>
              <a:t>Headline goes here</a:t>
            </a:r>
          </a:p>
        </p:txBody>
      </p:sp>
      <p:sp>
        <p:nvSpPr>
          <p:cNvPr id="3" name="Text Placeholder 2"/>
          <p:cNvSpPr>
            <a:spLocks noGrp="1"/>
          </p:cNvSpPr>
          <p:nvPr>
            <p:ph type="body" sz="quarter" idx="14"/>
          </p:nvPr>
        </p:nvSpPr>
        <p:spPr>
          <a:xfrm>
            <a:off x="358777" y="583325"/>
            <a:ext cx="8423275" cy="4028088"/>
          </a:xfrm>
          <a:prstGeom prst="rect">
            <a:avLst/>
          </a:prstGeom>
        </p:spPr>
        <p:txBody>
          <a:bodyPr/>
          <a:lstStyle>
            <a:lvl1pPr marL="257175" indent="-257175">
              <a:buFont typeface="Arial" panose="020B0604020202020204" pitchFamily="34" charset="0"/>
              <a:buChar char="•"/>
              <a:defRPr sz="1350">
                <a:latin typeface="Calibri" charset="0"/>
                <a:ea typeface="Calibri" charset="0"/>
                <a:cs typeface="Calibri" charset="0"/>
              </a:defRPr>
            </a:lvl1pPr>
            <a:lvl2pPr marL="514350" indent="-257175">
              <a:buFont typeface="Arial" panose="020B0604020202020204" pitchFamily="34" charset="0"/>
              <a:buChar char="•"/>
              <a:defRPr sz="1350">
                <a:latin typeface="Calibri" charset="0"/>
                <a:ea typeface="Calibri" charset="0"/>
                <a:cs typeface="Calibri" charset="0"/>
              </a:defRPr>
            </a:lvl2pPr>
            <a:lvl3pPr marL="771525" indent="-257175">
              <a:buFont typeface="Arial" panose="020B0604020202020204" pitchFamily="34" charset="0"/>
              <a:buChar char="•"/>
              <a:defRPr sz="1350">
                <a:latin typeface="Calibri" charset="0"/>
                <a:ea typeface="Calibri" charset="0"/>
                <a:cs typeface="Calibri" charset="0"/>
              </a:defRPr>
            </a:lvl3pPr>
            <a:lvl4pPr marL="1028700" indent="-257175">
              <a:buFont typeface="Arial" panose="020B0604020202020204" pitchFamily="34" charset="0"/>
              <a:buChar char="•"/>
              <a:defRPr sz="1350">
                <a:latin typeface="Calibri" charset="0"/>
                <a:ea typeface="Calibri" charset="0"/>
                <a:cs typeface="Calibri" charset="0"/>
              </a:defRPr>
            </a:lvl4pPr>
            <a:lvl5pPr marL="1328738" indent="-257175">
              <a:buFont typeface="Arial" panose="020B0604020202020204" pitchFamily="34" charset="0"/>
              <a:buChar char="•"/>
              <a:defRPr sz="1350">
                <a:latin typeface="Calibri" charset="0"/>
                <a:ea typeface="Calibri" charset="0"/>
                <a:cs typeface="Calibr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1" name="Group 10"/>
          <p:cNvGrpSpPr/>
          <p:nvPr userDrawn="1"/>
        </p:nvGrpSpPr>
        <p:grpSpPr>
          <a:xfrm>
            <a:off x="8117415" y="108961"/>
            <a:ext cx="685025" cy="357320"/>
            <a:chOff x="2155911" y="927552"/>
            <a:chExt cx="3406769" cy="2216827"/>
          </a:xfrm>
        </p:grpSpPr>
        <p:sp>
          <p:nvSpPr>
            <p:cNvPr id="13" name="Cube 12"/>
            <p:cNvSpPr/>
            <p:nvPr/>
          </p:nvSpPr>
          <p:spPr>
            <a:xfrm rot="21244448">
              <a:off x="4910996" y="1896356"/>
              <a:ext cx="433953" cy="469123"/>
            </a:xfrm>
            <a:prstGeom prst="cube">
              <a:avLst/>
            </a:prstGeom>
            <a:ln/>
            <a:effectLst>
              <a:outerShdw blurRad="76200" dir="18900000" sy="23000" kx="-1200000" algn="bl" rotWithShape="0">
                <a:prstClr val="black">
                  <a:alpha val="3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AU" sz="1151"/>
            </a:p>
          </p:txBody>
        </p:sp>
        <p:sp>
          <p:nvSpPr>
            <p:cNvPr id="16" name="Cube 15"/>
            <p:cNvSpPr/>
            <p:nvPr/>
          </p:nvSpPr>
          <p:spPr>
            <a:xfrm rot="21244448">
              <a:off x="4426449" y="1155241"/>
              <a:ext cx="771677" cy="800014"/>
            </a:xfrm>
            <a:prstGeom prst="cube">
              <a:avLst/>
            </a:prstGeom>
            <a:solidFill>
              <a:srgbClr val="007CB4"/>
            </a:solidFill>
            <a:ln>
              <a:no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18" name="Cube 17"/>
            <p:cNvSpPr/>
            <p:nvPr/>
          </p:nvSpPr>
          <p:spPr>
            <a:xfrm rot="21244448">
              <a:off x="3626699" y="1657991"/>
              <a:ext cx="731563" cy="704068"/>
            </a:xfrm>
            <a:prstGeom prst="cube">
              <a:avLst/>
            </a:prstGeom>
            <a:solidFill>
              <a:srgbClr val="FF05A6"/>
            </a:solidFill>
            <a:ln>
              <a:solidFill>
                <a:srgbClr val="FF05A6"/>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23" name="Cube 22"/>
            <p:cNvSpPr/>
            <p:nvPr/>
          </p:nvSpPr>
          <p:spPr>
            <a:xfrm rot="21244448">
              <a:off x="2576857" y="1525593"/>
              <a:ext cx="697219" cy="651432"/>
            </a:xfrm>
            <a:prstGeom prst="cube">
              <a:avLst/>
            </a:prstGeom>
            <a:ln>
              <a:solidFill>
                <a:schemeClr val="accent2">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24" name="Cube 23"/>
            <p:cNvSpPr/>
            <p:nvPr/>
          </p:nvSpPr>
          <p:spPr>
            <a:xfrm rot="21244448">
              <a:off x="4447355" y="2201981"/>
              <a:ext cx="731563" cy="704068"/>
            </a:xfrm>
            <a:prstGeom prst="cube">
              <a:avLst/>
            </a:prstGeom>
            <a:solidFill>
              <a:srgbClr val="FF5DC5"/>
            </a:solidFill>
            <a:ln>
              <a:solidFill>
                <a:srgbClr val="FF5DC5"/>
              </a:solidFill>
            </a:ln>
            <a:effectLst>
              <a:outerShdw blurRad="76200" dir="18900000" sy="23000" kx="-1200000" algn="bl" rotWithShape="0">
                <a:prstClr val="black">
                  <a:alpha val="3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25" name="Cube 24"/>
            <p:cNvSpPr/>
            <p:nvPr/>
          </p:nvSpPr>
          <p:spPr>
            <a:xfrm rot="21244448">
              <a:off x="2905909" y="1339960"/>
              <a:ext cx="585373" cy="564296"/>
            </a:xfrm>
            <a:prstGeom prst="cube">
              <a:avLst/>
            </a:prstGeom>
            <a:solidFill>
              <a:srgbClr val="F9B801"/>
            </a:solidFill>
            <a:ln>
              <a:solidFill>
                <a:srgbClr val="F9B801"/>
              </a:solid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AU" sz="1151"/>
            </a:p>
          </p:txBody>
        </p:sp>
        <p:sp>
          <p:nvSpPr>
            <p:cNvPr id="26" name="Cube 25"/>
            <p:cNvSpPr/>
            <p:nvPr/>
          </p:nvSpPr>
          <p:spPr>
            <a:xfrm rot="21244448">
              <a:off x="2155911" y="2077314"/>
              <a:ext cx="996132" cy="953401"/>
            </a:xfrm>
            <a:prstGeom prst="cube">
              <a:avLst/>
            </a:prstGeom>
            <a:solidFill>
              <a:schemeClr val="tx2"/>
            </a:solidFill>
            <a:ln>
              <a:noFill/>
            </a:ln>
            <a:effectLst>
              <a:outerShdw blurRad="76200" dir="18900000" sy="23000" kx="-1200000" algn="b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27" name="Cube 26"/>
            <p:cNvSpPr/>
            <p:nvPr/>
          </p:nvSpPr>
          <p:spPr>
            <a:xfrm rot="21244448">
              <a:off x="4027008" y="1493814"/>
              <a:ext cx="822212" cy="795584"/>
            </a:xfrm>
            <a:prstGeom prst="cube">
              <a:avLst/>
            </a:prstGeom>
            <a:solidFill>
              <a:schemeClr val="accent2">
                <a:lumMod val="75000"/>
              </a:schemeClr>
            </a:solidFill>
            <a:ln>
              <a:solidFill>
                <a:schemeClr val="accent2">
                  <a:lumMod val="75000"/>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28" name="Cube 27"/>
            <p:cNvSpPr/>
            <p:nvPr/>
          </p:nvSpPr>
          <p:spPr>
            <a:xfrm rot="21244448">
              <a:off x="3281144" y="2039211"/>
              <a:ext cx="940158" cy="850006"/>
            </a:xfrm>
            <a:prstGeom prst="cube">
              <a:avLst/>
            </a:prstGeom>
            <a:solidFill>
              <a:schemeClr val="accent3"/>
            </a:solidFill>
            <a:ln/>
            <a:effectLst>
              <a:outerShdw blurRad="76200" dir="18900000" sy="23000" kx="-1200000" algn="bl" rotWithShape="0">
                <a:prstClr val="black">
                  <a:alpha val="3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AU" sz="1151"/>
            </a:p>
          </p:txBody>
        </p:sp>
        <p:sp>
          <p:nvSpPr>
            <p:cNvPr id="29" name="Cube 28"/>
            <p:cNvSpPr/>
            <p:nvPr/>
          </p:nvSpPr>
          <p:spPr>
            <a:xfrm rot="21244448">
              <a:off x="3546969" y="2566808"/>
              <a:ext cx="634479" cy="577571"/>
            </a:xfrm>
            <a:prstGeom prst="cube">
              <a:avLst/>
            </a:prstGeom>
            <a:ln>
              <a:solidFill>
                <a:schemeClr val="accent2">
                  <a:alpha val="50000"/>
                </a:schemeClr>
              </a:solidFill>
            </a:ln>
            <a:effectLst>
              <a:outerShdw blurRad="76200" dir="18900000" sy="23000" kx="-1200000" algn="bl" rotWithShape="0">
                <a:prstClr val="black">
                  <a:alpha val="3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30" name="Cube 29"/>
            <p:cNvSpPr/>
            <p:nvPr/>
          </p:nvSpPr>
          <p:spPr>
            <a:xfrm rot="21244448">
              <a:off x="3608190" y="1314653"/>
              <a:ext cx="348608" cy="325717"/>
            </a:xfrm>
            <a:prstGeom prst="cube">
              <a:avLst/>
            </a:prstGeom>
            <a:solidFill>
              <a:srgbClr val="007CB4"/>
            </a:solidFill>
            <a:ln>
              <a:no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151"/>
            </a:p>
          </p:txBody>
        </p:sp>
        <p:sp>
          <p:nvSpPr>
            <p:cNvPr id="31" name="Cube 30"/>
            <p:cNvSpPr/>
            <p:nvPr/>
          </p:nvSpPr>
          <p:spPr>
            <a:xfrm rot="21244448">
              <a:off x="5169175" y="1624243"/>
              <a:ext cx="393505" cy="412850"/>
            </a:xfrm>
            <a:prstGeom prst="cube">
              <a:avLst/>
            </a:prstGeom>
            <a:solidFill>
              <a:schemeClr val="accent2">
                <a:lumMod val="75000"/>
              </a:schemeClr>
            </a:solidFill>
            <a:ln>
              <a:solidFill>
                <a:schemeClr val="accent2">
                  <a:lumMod val="75000"/>
                  <a:alpha val="50000"/>
                </a:schemeClr>
              </a:solidFill>
            </a:ln>
            <a:effectLst>
              <a:outerShdw blurRad="76200" dir="18900000" sy="23000" kx="-1200000" algn="bl" rotWithShape="0">
                <a:prstClr val="black">
                  <a:alpha val="2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AU" sz="1151"/>
            </a:p>
          </p:txBody>
        </p:sp>
        <p:sp>
          <p:nvSpPr>
            <p:cNvPr id="32" name="Cube 31"/>
            <p:cNvSpPr/>
            <p:nvPr/>
          </p:nvSpPr>
          <p:spPr>
            <a:xfrm rot="21244448">
              <a:off x="4391235" y="927552"/>
              <a:ext cx="365781" cy="352034"/>
            </a:xfrm>
            <a:prstGeom prst="cube">
              <a:avLst/>
            </a:prstGeom>
            <a:solidFill>
              <a:srgbClr val="FF5DC5"/>
            </a:solidFill>
            <a:ln>
              <a:solidFill>
                <a:srgbClr val="FF5DC5"/>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33" name="Cube 32"/>
            <p:cNvSpPr/>
            <p:nvPr/>
          </p:nvSpPr>
          <p:spPr>
            <a:xfrm rot="21244448">
              <a:off x="4591321" y="1429016"/>
              <a:ext cx="365781" cy="352034"/>
            </a:xfrm>
            <a:prstGeom prst="cube">
              <a:avLst/>
            </a:prstGeom>
            <a:solidFill>
              <a:srgbClr val="D00086"/>
            </a:solidFill>
            <a:ln>
              <a:solidFill>
                <a:srgbClr val="D00086"/>
              </a:solidFill>
            </a:ln>
            <a:effectLst>
              <a:outerShdw blurRad="76200" dir="18900000" sy="23000" kx="-1200000" algn="bl"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sz="1151"/>
            </a:p>
          </p:txBody>
        </p:sp>
        <p:sp>
          <p:nvSpPr>
            <p:cNvPr id="34" name="Cube 33"/>
            <p:cNvSpPr/>
            <p:nvPr/>
          </p:nvSpPr>
          <p:spPr>
            <a:xfrm rot="21244448">
              <a:off x="3798377" y="1035292"/>
              <a:ext cx="348608" cy="325717"/>
            </a:xfrm>
            <a:prstGeom prst="cube">
              <a:avLst/>
            </a:prstGeom>
            <a:solidFill>
              <a:schemeClr val="accent2">
                <a:lumMod val="75000"/>
              </a:schemeClr>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sz="1151"/>
            </a:p>
          </p:txBody>
        </p:sp>
      </p:grpSp>
      <p:sp>
        <p:nvSpPr>
          <p:cNvPr id="35" name="TextBox 34"/>
          <p:cNvSpPr txBox="1"/>
          <p:nvPr userDrawn="1"/>
        </p:nvSpPr>
        <p:spPr>
          <a:xfrm>
            <a:off x="358777" y="4681064"/>
            <a:ext cx="295275" cy="150041"/>
          </a:xfrm>
          <a:prstGeom prst="rect">
            <a:avLst/>
          </a:prstGeom>
          <a:noFill/>
        </p:spPr>
        <p:txBody>
          <a:bodyPr wrap="square" lIns="0" bIns="0" rtlCol="0">
            <a:spAutoFit/>
          </a:bodyPr>
          <a:lstStyle/>
          <a:p>
            <a:fld id="{E27F3237-9BDF-AC4C-804E-23351D8DC823}" type="slidenum">
              <a:rPr lang="en-US" sz="675" kern="1200" smtClean="0">
                <a:solidFill>
                  <a:schemeClr val="bg1">
                    <a:lumMod val="50000"/>
                  </a:schemeClr>
                </a:solidFill>
                <a:latin typeface="Calibri" charset="0"/>
                <a:ea typeface="Calibri" charset="0"/>
                <a:cs typeface="Calibri" charset="0"/>
              </a:rPr>
              <a:t>‹#›</a:t>
            </a:fld>
            <a:endParaRPr lang="en-US" sz="675" kern="1200">
              <a:solidFill>
                <a:schemeClr val="bg1">
                  <a:lumMod val="50000"/>
                </a:schemeClr>
              </a:solidFill>
              <a:latin typeface="Calibri" charset="0"/>
              <a:ea typeface="Calibri" charset="0"/>
              <a:cs typeface="Calibri" charset="0"/>
            </a:endParaRPr>
          </a:p>
        </p:txBody>
      </p:sp>
      <p:sp>
        <p:nvSpPr>
          <p:cNvPr id="36" name="Date Placeholder 2"/>
          <p:cNvSpPr txBox="1">
            <a:spLocks/>
          </p:cNvSpPr>
          <p:nvPr userDrawn="1"/>
        </p:nvSpPr>
        <p:spPr>
          <a:xfrm>
            <a:off x="5151398" y="4837261"/>
            <a:ext cx="3630654" cy="103875"/>
          </a:xfrm>
          <a:prstGeom prst="rect">
            <a:avLst/>
          </a:prstGeom>
        </p:spPr>
        <p:txBody>
          <a:bodyPr vert="horz" wrap="square" lIns="0" tIns="0" rIns="0" bIns="0" rtlCol="0" anchor="ctr">
            <a:spAutoFit/>
          </a:bodyPr>
          <a:lstStyle>
            <a:defPPr>
              <a:defRPr lang="en-US"/>
            </a:defPPr>
            <a:lvl1pPr marL="0" algn="l" defTabSz="457200" rtl="0" eaLnBrk="1" latinLnBrk="0" hangingPunct="1">
              <a:defRPr lang="en-AU" sz="900" kern="1200" smtClean="0">
                <a:solidFill>
                  <a:srgbClr val="777877"/>
                </a:solidFill>
                <a:latin typeface="+mj-lt"/>
                <a:ea typeface="+mn-ea"/>
                <a:cs typeface="Verdana"/>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675" dirty="0">
                <a:solidFill>
                  <a:schemeClr val="bg1">
                    <a:lumMod val="50000"/>
                  </a:schemeClr>
                </a:solidFill>
                <a:latin typeface="Calibri" charset="0"/>
                <a:ea typeface="Calibri" charset="0"/>
                <a:cs typeface="Calibri" charset="0"/>
              </a:rPr>
              <a:t>© 2018 Kim</a:t>
            </a:r>
            <a:r>
              <a:rPr lang="en-US" sz="675" baseline="0" dirty="0">
                <a:solidFill>
                  <a:schemeClr val="bg1">
                    <a:lumMod val="50000"/>
                  </a:schemeClr>
                </a:solidFill>
                <a:latin typeface="Calibri" charset="0"/>
                <a:ea typeface="Calibri" charset="0"/>
                <a:cs typeface="Calibri" charset="0"/>
              </a:rPr>
              <a:t> Horn</a:t>
            </a:r>
            <a:endParaRPr lang="en-US" sz="675" dirty="0">
              <a:solidFill>
                <a:schemeClr val="bg1">
                  <a:lumMod val="50000"/>
                </a:schemeClr>
              </a:solidFill>
              <a:latin typeface="Calibri" charset="0"/>
              <a:ea typeface="Calibri" charset="0"/>
              <a:cs typeface="Calibri" charset="0"/>
            </a:endParaRPr>
          </a:p>
        </p:txBody>
      </p:sp>
    </p:spTree>
    <p:extLst>
      <p:ext uri="{BB962C8B-B14F-4D97-AF65-F5344CB8AC3E}">
        <p14:creationId xmlns:p14="http://schemas.microsoft.com/office/powerpoint/2010/main" val="173879392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4166690"/>
      </p:ext>
    </p:extLst>
  </p:cSld>
  <p:clrMap bg1="lt1" tx1="dk1" bg2="lt2" tx2="dk2" accent1="accent1" accent2="accent2" accent3="accent3" accent4="accent4" accent5="accent5" accent6="accent6" hlink="hlink" folHlink="folHlink"/>
  <p:sldLayoutIdLst>
    <p:sldLayoutId id="2147483679" r:id="rId1"/>
    <p:sldLayoutId id="2147483673" r:id="rId2"/>
    <p:sldLayoutId id="2147483677" r:id="rId3"/>
    <p:sldLayoutId id="2147483674" r:id="rId4"/>
    <p:sldLayoutId id="2147483678" r:id="rId5"/>
    <p:sldLayoutId id="2147483680" r:id="rId6"/>
  </p:sldLayoutIdLst>
  <p:hf sldNum="0"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23.png"/><Relationship Id="rId21" Type="http://schemas.openxmlformats.org/officeDocument/2006/relationships/image" Target="../media/image18.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5" Type="http://schemas.openxmlformats.org/officeDocument/2006/relationships/image" Target="../media/image39.png"/><Relationship Id="rId2" Type="http://schemas.openxmlformats.org/officeDocument/2006/relationships/notesSlide" Target="../notesSlides/notesSlide7.xml"/><Relationship Id="rId16" Type="http://schemas.openxmlformats.org/officeDocument/2006/relationships/image" Target="../media/image36.png"/><Relationship Id="rId20"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26.png"/><Relationship Id="rId11" Type="http://schemas.openxmlformats.org/officeDocument/2006/relationships/image" Target="../media/image31.png"/><Relationship Id="rId24" Type="http://schemas.openxmlformats.org/officeDocument/2006/relationships/image" Target="../media/image16.png"/><Relationship Id="rId5" Type="http://schemas.openxmlformats.org/officeDocument/2006/relationships/image" Target="../media/image25.png"/><Relationship Id="rId15" Type="http://schemas.openxmlformats.org/officeDocument/2006/relationships/image" Target="../media/image35.png"/><Relationship Id="rId23" Type="http://schemas.openxmlformats.org/officeDocument/2006/relationships/image" Target="../media/image15.png"/><Relationship Id="rId10" Type="http://schemas.openxmlformats.org/officeDocument/2006/relationships/image" Target="../media/image30.png"/><Relationship Id="rId19" Type="http://schemas.openxmlformats.org/officeDocument/2006/relationships/image" Target="../media/image19.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 Id="rId22"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19.png"/><Relationship Id="rId3" Type="http://schemas.openxmlformats.org/officeDocument/2006/relationships/image" Target="../media/image24.png"/><Relationship Id="rId21" Type="http://schemas.openxmlformats.org/officeDocument/2006/relationships/image" Target="../media/image17.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image" Target="../media/image23.png"/><Relationship Id="rId16" Type="http://schemas.openxmlformats.org/officeDocument/2006/relationships/image" Target="../media/image37.png"/><Relationship Id="rId20"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27.png"/><Relationship Id="rId11" Type="http://schemas.openxmlformats.org/officeDocument/2006/relationships/image" Target="../media/image32.png"/><Relationship Id="rId24" Type="http://schemas.openxmlformats.org/officeDocument/2006/relationships/image" Target="../media/image39.png"/><Relationship Id="rId5" Type="http://schemas.openxmlformats.org/officeDocument/2006/relationships/image" Target="../media/image26.png"/><Relationship Id="rId15" Type="http://schemas.openxmlformats.org/officeDocument/2006/relationships/image" Target="../media/image36.png"/><Relationship Id="rId23" Type="http://schemas.openxmlformats.org/officeDocument/2006/relationships/image" Target="../media/image16.png"/><Relationship Id="rId10" Type="http://schemas.openxmlformats.org/officeDocument/2006/relationships/image" Target="../media/image31.png"/><Relationship Id="rId19" Type="http://schemas.openxmlformats.org/officeDocument/2006/relationships/image" Target="../media/image14.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 Id="rId22" Type="http://schemas.openxmlformats.org/officeDocument/2006/relationships/image" Target="../media/image15.png"/></Relationships>
</file>

<file path=ppt/slides/_rels/slide31.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3.png"/><Relationship Id="rId18" Type="http://schemas.openxmlformats.org/officeDocument/2006/relationships/image" Target="../media/image34.png"/><Relationship Id="rId3" Type="http://schemas.openxmlformats.org/officeDocument/2006/relationships/image" Target="../media/image29.png"/><Relationship Id="rId21" Type="http://schemas.openxmlformats.org/officeDocument/2006/relationships/image" Target="../media/image18.png"/><Relationship Id="rId7" Type="http://schemas.openxmlformats.org/officeDocument/2006/relationships/image" Target="../media/image37.png"/><Relationship Id="rId12" Type="http://schemas.openxmlformats.org/officeDocument/2006/relationships/image" Target="../media/image15.png"/><Relationship Id="rId17" Type="http://schemas.openxmlformats.org/officeDocument/2006/relationships/image" Target="../media/image33.png"/><Relationship Id="rId2" Type="http://schemas.openxmlformats.org/officeDocument/2006/relationships/image" Target="../media/image26.png"/><Relationship Id="rId16" Type="http://schemas.openxmlformats.org/officeDocument/2006/relationships/image" Target="../media/image28.png"/><Relationship Id="rId20"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36.png"/><Relationship Id="rId11" Type="http://schemas.openxmlformats.org/officeDocument/2006/relationships/image" Target="../media/image32.png"/><Relationship Id="rId24" Type="http://schemas.openxmlformats.org/officeDocument/2006/relationships/image" Target="../media/image39.png"/><Relationship Id="rId5" Type="http://schemas.openxmlformats.org/officeDocument/2006/relationships/image" Target="../media/image31.png"/><Relationship Id="rId15" Type="http://schemas.openxmlformats.org/officeDocument/2006/relationships/image" Target="../media/image25.png"/><Relationship Id="rId23" Type="http://schemas.openxmlformats.org/officeDocument/2006/relationships/image" Target="../media/image16.png"/><Relationship Id="rId10" Type="http://schemas.openxmlformats.org/officeDocument/2006/relationships/image" Target="../media/image38.png"/><Relationship Id="rId19"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27.png"/><Relationship Id="rId14" Type="http://schemas.openxmlformats.org/officeDocument/2006/relationships/image" Target="../media/image24.png"/><Relationship Id="rId22"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diagramData" Target="../diagrams/data4.xml"/><Relationship Id="rId18" Type="http://schemas.openxmlformats.org/officeDocument/2006/relationships/diagramData" Target="../diagrams/data5.xml"/><Relationship Id="rId3" Type="http://schemas.openxmlformats.org/officeDocument/2006/relationships/diagramData" Target="../diagrams/data2.xml"/><Relationship Id="rId21" Type="http://schemas.openxmlformats.org/officeDocument/2006/relationships/diagramColors" Target="../diagrams/colors5.xml"/><Relationship Id="rId7" Type="http://schemas.microsoft.com/office/2007/relationships/diagramDrawing" Target="../diagrams/drawing2.xml"/><Relationship Id="rId12" Type="http://schemas.microsoft.com/office/2007/relationships/diagramDrawing" Target="../diagrams/drawing3.xml"/><Relationship Id="rId17" Type="http://schemas.microsoft.com/office/2007/relationships/diagramDrawing" Target="../diagrams/drawing4.xml"/><Relationship Id="rId2" Type="http://schemas.openxmlformats.org/officeDocument/2006/relationships/notesSlide" Target="../notesSlides/notesSlide10.xml"/><Relationship Id="rId16" Type="http://schemas.openxmlformats.org/officeDocument/2006/relationships/diagramColors" Target="../diagrams/colors4.xml"/><Relationship Id="rId20" Type="http://schemas.openxmlformats.org/officeDocument/2006/relationships/diagramQuickStyle" Target="../diagrams/quickStyle5.xml"/><Relationship Id="rId1" Type="http://schemas.openxmlformats.org/officeDocument/2006/relationships/slideLayout" Target="../slideLayouts/slideLayout6.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5" Type="http://schemas.openxmlformats.org/officeDocument/2006/relationships/diagramQuickStyle" Target="../diagrams/quickStyle4.xml"/><Relationship Id="rId10" Type="http://schemas.openxmlformats.org/officeDocument/2006/relationships/diagramQuickStyle" Target="../diagrams/quickStyle3.xml"/><Relationship Id="rId19" Type="http://schemas.openxmlformats.org/officeDocument/2006/relationships/diagramLayout" Target="../diagrams/layout5.xml"/><Relationship Id="rId4" Type="http://schemas.openxmlformats.org/officeDocument/2006/relationships/diagramLayout" Target="../diagrams/layout2.xml"/><Relationship Id="rId9" Type="http://schemas.openxmlformats.org/officeDocument/2006/relationships/diagramLayout" Target="../diagrams/layout3.xml"/><Relationship Id="rId14" Type="http://schemas.openxmlformats.org/officeDocument/2006/relationships/diagramLayout" Target="../diagrams/layout4.xml"/><Relationship Id="rId22" Type="http://schemas.microsoft.com/office/2007/relationships/diagramDrawing" Target="../diagrams/drawing5.xml"/></Relationships>
</file>

<file path=ppt/slides/_rels/slide4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45.png"/><Relationship Id="rId18" Type="http://schemas.openxmlformats.org/officeDocument/2006/relationships/image" Target="../media/image30.png"/><Relationship Id="rId3" Type="http://schemas.openxmlformats.org/officeDocument/2006/relationships/image" Target="../media/image43.png"/><Relationship Id="rId7" Type="http://schemas.openxmlformats.org/officeDocument/2006/relationships/image" Target="../media/image32.png"/><Relationship Id="rId12" Type="http://schemas.openxmlformats.org/officeDocument/2006/relationships/image" Target="../media/image44.png"/><Relationship Id="rId17" Type="http://schemas.openxmlformats.org/officeDocument/2006/relationships/image" Target="../media/image29.png"/><Relationship Id="rId2" Type="http://schemas.openxmlformats.org/officeDocument/2006/relationships/image" Target="../media/image42.png"/><Relationship Id="rId16" Type="http://schemas.openxmlformats.org/officeDocument/2006/relationships/image" Target="../media/image46.png"/><Relationship Id="rId1" Type="http://schemas.openxmlformats.org/officeDocument/2006/relationships/slideLayout" Target="../slideLayouts/slideLayout4.xml"/><Relationship Id="rId6" Type="http://schemas.openxmlformats.org/officeDocument/2006/relationships/image" Target="../media/image39.png"/><Relationship Id="rId11" Type="http://schemas.openxmlformats.org/officeDocument/2006/relationships/image" Target="../media/image17.png"/><Relationship Id="rId5" Type="http://schemas.openxmlformats.org/officeDocument/2006/relationships/image" Target="../media/image18.png"/><Relationship Id="rId15" Type="http://schemas.openxmlformats.org/officeDocument/2006/relationships/image" Target="../media/image14.png"/><Relationship Id="rId10" Type="http://schemas.openxmlformats.org/officeDocument/2006/relationships/image" Target="../media/image28.png"/><Relationship Id="rId19" Type="http://schemas.openxmlformats.org/officeDocument/2006/relationships/image" Target="../media/image47.png"/><Relationship Id="rId4" Type="http://schemas.openxmlformats.org/officeDocument/2006/relationships/image" Target="../media/image19.png"/><Relationship Id="rId9" Type="http://schemas.openxmlformats.org/officeDocument/2006/relationships/image" Target="../media/image16.png"/><Relationship Id="rId14"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AU" dirty="0"/>
              <a:t>Essence Introduction</a:t>
            </a:r>
          </a:p>
          <a:p>
            <a:r>
              <a:rPr lang="en-AU" dirty="0"/>
              <a:t>- The SEMAT Initiative</a:t>
            </a:r>
            <a:endParaRPr lang="en-US" dirty="0"/>
          </a:p>
        </p:txBody>
      </p:sp>
      <p:sp>
        <p:nvSpPr>
          <p:cNvPr id="3" name="Text Placeholder 2"/>
          <p:cNvSpPr>
            <a:spLocks noGrp="1"/>
          </p:cNvSpPr>
          <p:nvPr>
            <p:ph type="body" sz="quarter" idx="12"/>
          </p:nvPr>
        </p:nvSpPr>
        <p:spPr>
          <a:xfrm>
            <a:off x="340606" y="1509511"/>
            <a:ext cx="1573212" cy="286632"/>
          </a:xfrm>
        </p:spPr>
        <p:txBody>
          <a:bodyPr/>
          <a:lstStyle/>
          <a:p>
            <a:r>
              <a:rPr lang="en-US" dirty="0"/>
              <a:t>Kim Horn</a:t>
            </a:r>
          </a:p>
        </p:txBody>
      </p:sp>
      <p:sp>
        <p:nvSpPr>
          <p:cNvPr id="5" name="Text Placeholder 4"/>
          <p:cNvSpPr>
            <a:spLocks noGrp="1"/>
          </p:cNvSpPr>
          <p:nvPr>
            <p:ph type="body" sz="quarter" idx="13"/>
          </p:nvPr>
        </p:nvSpPr>
        <p:spPr/>
        <p:txBody>
          <a:bodyPr/>
          <a:lstStyle/>
          <a:p>
            <a:r>
              <a:rPr lang="en-US" dirty="0"/>
              <a:t>Version 1.01</a:t>
            </a:r>
          </a:p>
        </p:txBody>
      </p:sp>
      <p:sp>
        <p:nvSpPr>
          <p:cNvPr id="6" name="Text Placeholder 5"/>
          <p:cNvSpPr>
            <a:spLocks noGrp="1"/>
          </p:cNvSpPr>
          <p:nvPr>
            <p:ph type="body" sz="quarter" idx="14"/>
          </p:nvPr>
        </p:nvSpPr>
        <p:spPr/>
        <p:txBody>
          <a:bodyPr/>
          <a:lstStyle/>
          <a:p>
            <a:r>
              <a:rPr lang="en-US" dirty="0"/>
              <a:t>1 August 2018</a:t>
            </a:r>
          </a:p>
        </p:txBody>
      </p:sp>
      <p:sp>
        <p:nvSpPr>
          <p:cNvPr id="7" name="TextBox 6">
            <a:extLst>
              <a:ext uri="{FF2B5EF4-FFF2-40B4-BE49-F238E27FC236}">
                <a16:creationId xmlns:a16="http://schemas.microsoft.com/office/drawing/2014/main" id="{38A53064-2B16-C545-9CDE-F7C73A2FADA2}"/>
              </a:ext>
            </a:extLst>
          </p:cNvPr>
          <p:cNvSpPr txBox="1"/>
          <p:nvPr/>
        </p:nvSpPr>
        <p:spPr>
          <a:xfrm>
            <a:off x="5826163" y="3891176"/>
            <a:ext cx="2885606"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Copyright Notice, material in this pack:</a:t>
            </a:r>
          </a:p>
          <a:p>
            <a:pPr marL="171450" indent="-171450">
              <a:buFont typeface="Arial" panose="020B0604020202020204" pitchFamily="34" charset="0"/>
              <a:buChar char="•"/>
            </a:pPr>
            <a:r>
              <a:rPr lang="en-US" sz="1200" dirty="0"/>
              <a:t>Essence material is property of Ivar Jacobsen International and </a:t>
            </a:r>
            <a:r>
              <a:rPr lang="en-US" sz="1200" dirty="0" err="1"/>
              <a:t>Semat.org</a:t>
            </a:r>
            <a:endParaRPr lang="en-US" sz="1200" dirty="0"/>
          </a:p>
        </p:txBody>
      </p:sp>
    </p:spTree>
    <p:extLst>
      <p:ext uri="{BB962C8B-B14F-4D97-AF65-F5344CB8AC3E}">
        <p14:creationId xmlns:p14="http://schemas.microsoft.com/office/powerpoint/2010/main" val="18172124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Practices</a:t>
            </a:r>
          </a:p>
        </p:txBody>
      </p:sp>
      <p:sp>
        <p:nvSpPr>
          <p:cNvPr id="4" name="Rectangle 3"/>
          <p:cNvSpPr/>
          <p:nvPr/>
        </p:nvSpPr>
        <p:spPr>
          <a:xfrm>
            <a:off x="358776" y="715006"/>
            <a:ext cx="8103435" cy="3539430"/>
          </a:xfrm>
          <a:prstGeom prst="rect">
            <a:avLst/>
          </a:prstGeom>
        </p:spPr>
        <p:txBody>
          <a:bodyPr wrap="square">
            <a:spAutoFit/>
          </a:bodyPr>
          <a:lstStyle/>
          <a:p>
            <a:r>
              <a:rPr lang="en-US" sz="1600" dirty="0"/>
              <a:t>A “practice” provides a way to systematically and verifiably address a particular aspect of </a:t>
            </a:r>
            <a:r>
              <a:rPr lang="en-AU" sz="1600" dirty="0"/>
              <a:t>a problem.</a:t>
            </a:r>
          </a:p>
          <a:p>
            <a:endParaRPr lang="en-AU" sz="1600" dirty="0"/>
          </a:p>
          <a:p>
            <a:pPr marL="244968" indent="-244968">
              <a:buFont typeface="Arial" panose="020B0604020202020204" pitchFamily="34" charset="0"/>
              <a:buChar char="•"/>
            </a:pPr>
            <a:r>
              <a:rPr lang="en-US" sz="1600" dirty="0"/>
              <a:t>A practice </a:t>
            </a:r>
            <a:r>
              <a:rPr lang="en-US" sz="1600" b="1" dirty="0"/>
              <a:t>does not attempt to address the entire problem</a:t>
            </a:r>
            <a:r>
              <a:rPr lang="en-US" sz="1600" dirty="0"/>
              <a:t>. Rather, a practice attacks a particular aspect of the problem.</a:t>
            </a:r>
          </a:p>
          <a:p>
            <a:pPr marL="244968" indent="-244968">
              <a:buFont typeface="Arial" panose="020B0604020202020204" pitchFamily="34" charset="0"/>
              <a:buChar char="•"/>
            </a:pPr>
            <a:r>
              <a:rPr lang="en-US" sz="1600" dirty="0"/>
              <a:t>A practice is </a:t>
            </a:r>
            <a:r>
              <a:rPr lang="en-US" sz="1600" b="1" dirty="0"/>
              <a:t>systematic</a:t>
            </a:r>
            <a:r>
              <a:rPr lang="en-US" sz="1600" dirty="0"/>
              <a:t> in that someone can articulate it - it is not a black art. </a:t>
            </a:r>
          </a:p>
          <a:p>
            <a:pPr marL="244968" indent="-244968">
              <a:buFont typeface="Arial" panose="020B0604020202020204" pitchFamily="34" charset="0"/>
              <a:buChar char="•"/>
            </a:pPr>
            <a:r>
              <a:rPr lang="en-US" sz="1600" dirty="0"/>
              <a:t>A practice has a </a:t>
            </a:r>
            <a:r>
              <a:rPr lang="en-US" sz="1600" b="1" dirty="0"/>
              <a:t>clear beginning and end</a:t>
            </a:r>
            <a:r>
              <a:rPr lang="en-US" sz="1600" dirty="0"/>
              <a:t>, and tells a complete story in usable </a:t>
            </a:r>
            <a:r>
              <a:rPr lang="en-AU" sz="1600" dirty="0"/>
              <a:t>chunks.</a:t>
            </a:r>
          </a:p>
          <a:p>
            <a:pPr marL="244968" indent="-244968">
              <a:buFont typeface="Arial" panose="020B0604020202020204" pitchFamily="34" charset="0"/>
              <a:buChar char="•"/>
            </a:pPr>
            <a:r>
              <a:rPr lang="en-US" sz="1600" dirty="0"/>
              <a:t>A practice </a:t>
            </a:r>
            <a:r>
              <a:rPr lang="en-US" sz="1600" b="1" dirty="0"/>
              <a:t>includes its own verification</a:t>
            </a:r>
            <a:r>
              <a:rPr lang="en-US" sz="1600" dirty="0"/>
              <a:t>, providing it with a clear goal and a way of measuring its success in achieving that goal. Without verification, the practice </a:t>
            </a:r>
            <a:r>
              <a:rPr lang="en-AU" sz="1600" dirty="0"/>
              <a:t>is not complete.</a:t>
            </a:r>
          </a:p>
          <a:p>
            <a:pPr marL="244968" indent="-244968">
              <a:buFont typeface="Arial" panose="020B0604020202020204" pitchFamily="34" charset="0"/>
              <a:buChar char="•"/>
            </a:pPr>
            <a:endParaRPr lang="en-AU" sz="1600" dirty="0"/>
          </a:p>
          <a:p>
            <a:r>
              <a:rPr lang="en-US" sz="1600" dirty="0"/>
              <a:t>Because of these qualities, </a:t>
            </a:r>
            <a:r>
              <a:rPr lang="en-US" sz="1600" b="1" dirty="0"/>
              <a:t>practices can be developed, learned and adopted separately</a:t>
            </a:r>
            <a:r>
              <a:rPr lang="en-US" sz="1600" dirty="0"/>
              <a:t>, and that can be used in conjunction with other practices to create easily understood and </a:t>
            </a:r>
            <a:r>
              <a:rPr lang="en-AU" sz="1600" dirty="0"/>
              <a:t>coherent ways-of-working.</a:t>
            </a:r>
          </a:p>
          <a:p>
            <a:endParaRPr lang="en-AU" sz="1600" dirty="0"/>
          </a:p>
        </p:txBody>
      </p:sp>
    </p:spTree>
    <p:extLst>
      <p:ext uri="{BB962C8B-B14F-4D97-AF65-F5344CB8AC3E}">
        <p14:creationId xmlns:p14="http://schemas.microsoft.com/office/powerpoint/2010/main" val="796243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Process Vs Practise</a:t>
            </a:r>
          </a:p>
        </p:txBody>
      </p:sp>
      <p:graphicFrame>
        <p:nvGraphicFramePr>
          <p:cNvPr id="4" name="Table 3"/>
          <p:cNvGraphicFramePr>
            <a:graphicFrameLocks noGrp="1"/>
          </p:cNvGraphicFramePr>
          <p:nvPr>
            <p:extLst>
              <p:ext uri="{D42A27DB-BD31-4B8C-83A1-F6EECF244321}">
                <p14:modId xmlns:p14="http://schemas.microsoft.com/office/powerpoint/2010/main" val="2857464749"/>
              </p:ext>
            </p:extLst>
          </p:nvPr>
        </p:nvGraphicFramePr>
        <p:xfrm>
          <a:off x="619348" y="895309"/>
          <a:ext cx="7955156" cy="2588812"/>
        </p:xfrm>
        <a:graphic>
          <a:graphicData uri="http://schemas.openxmlformats.org/drawingml/2006/table">
            <a:tbl>
              <a:tblPr firstRow="1" bandRow="1">
                <a:tableStyleId>{3B4B98B0-60AC-42C2-AFA5-B58CD77FA1E5}</a:tableStyleId>
              </a:tblPr>
              <a:tblGrid>
                <a:gridCol w="3182631">
                  <a:extLst>
                    <a:ext uri="{9D8B030D-6E8A-4147-A177-3AD203B41FA5}">
                      <a16:colId xmlns:a16="http://schemas.microsoft.com/office/drawing/2014/main" val="20000"/>
                    </a:ext>
                  </a:extLst>
                </a:gridCol>
                <a:gridCol w="4772525">
                  <a:extLst>
                    <a:ext uri="{9D8B030D-6E8A-4147-A177-3AD203B41FA5}">
                      <a16:colId xmlns:a16="http://schemas.microsoft.com/office/drawing/2014/main" val="20001"/>
                    </a:ext>
                  </a:extLst>
                </a:gridCol>
              </a:tblGrid>
              <a:tr h="264944">
                <a:tc>
                  <a:txBody>
                    <a:bodyPr/>
                    <a:lstStyle/>
                    <a:p>
                      <a:r>
                        <a:rPr lang="en-AU" sz="1400" dirty="0"/>
                        <a:t>Process</a:t>
                      </a:r>
                    </a:p>
                  </a:txBody>
                  <a:tcPr marL="65329" marR="65329" marT="32664" marB="32664"/>
                </a:tc>
                <a:tc>
                  <a:txBody>
                    <a:bodyPr/>
                    <a:lstStyle/>
                    <a:p>
                      <a:r>
                        <a:rPr lang="en-AU" sz="1400" dirty="0"/>
                        <a:t>Practice</a:t>
                      </a:r>
                    </a:p>
                  </a:txBody>
                  <a:tcPr marL="65329" marR="65329" marT="32664" marB="32664"/>
                </a:tc>
                <a:extLst>
                  <a:ext uri="{0D108BD9-81ED-4DB2-BD59-A6C34878D82A}">
                    <a16:rowId xmlns:a16="http://schemas.microsoft.com/office/drawing/2014/main" val="10000"/>
                  </a:ext>
                </a:extLst>
              </a:tr>
              <a:tr h="264944">
                <a:tc>
                  <a:txBody>
                    <a:bodyPr/>
                    <a:lstStyle/>
                    <a:p>
                      <a:r>
                        <a:rPr lang="en-AU" sz="1400" dirty="0"/>
                        <a:t>The way tasks are organised</a:t>
                      </a:r>
                    </a:p>
                  </a:txBody>
                  <a:tcPr marL="65329" marR="65329" marT="32664" marB="32664"/>
                </a:tc>
                <a:tc>
                  <a:txBody>
                    <a:bodyPr/>
                    <a:lstStyle/>
                    <a:p>
                      <a:r>
                        <a:rPr lang="en-AU" sz="1400" dirty="0"/>
                        <a:t>The way a subset of tasks are done</a:t>
                      </a:r>
                    </a:p>
                  </a:txBody>
                  <a:tcPr marL="65329" marR="65329" marT="32664" marB="32664"/>
                </a:tc>
                <a:extLst>
                  <a:ext uri="{0D108BD9-81ED-4DB2-BD59-A6C34878D82A}">
                    <a16:rowId xmlns:a16="http://schemas.microsoft.com/office/drawing/2014/main" val="10001"/>
                  </a:ext>
                </a:extLst>
              </a:tr>
              <a:tr h="264944">
                <a:tc>
                  <a:txBody>
                    <a:bodyPr/>
                    <a:lstStyle/>
                    <a:p>
                      <a:r>
                        <a:rPr lang="en-AU" sz="1400" dirty="0"/>
                        <a:t>Routine</a:t>
                      </a:r>
                    </a:p>
                  </a:txBody>
                  <a:tcPr marL="65329" marR="65329" marT="32664" marB="32664"/>
                </a:tc>
                <a:tc>
                  <a:txBody>
                    <a:bodyPr/>
                    <a:lstStyle/>
                    <a:p>
                      <a:r>
                        <a:rPr lang="en-AU" sz="1400" dirty="0"/>
                        <a:t>Spontaneous, Judgemental</a:t>
                      </a:r>
                    </a:p>
                  </a:txBody>
                  <a:tcPr marL="65329" marR="65329" marT="32664" marB="32664"/>
                </a:tc>
                <a:extLst>
                  <a:ext uri="{0D108BD9-81ED-4DB2-BD59-A6C34878D82A}">
                    <a16:rowId xmlns:a16="http://schemas.microsoft.com/office/drawing/2014/main" val="10002"/>
                  </a:ext>
                </a:extLst>
              </a:tr>
              <a:tr h="264944">
                <a:tc>
                  <a:txBody>
                    <a:bodyPr/>
                    <a:lstStyle/>
                    <a:p>
                      <a:r>
                        <a:rPr lang="en-AU" sz="1400" dirty="0"/>
                        <a:t>Orchestrated</a:t>
                      </a:r>
                    </a:p>
                  </a:txBody>
                  <a:tcPr marL="65329" marR="65329" marT="32664" marB="32664"/>
                </a:tc>
                <a:tc>
                  <a:txBody>
                    <a:bodyPr/>
                    <a:lstStyle/>
                    <a:p>
                      <a:r>
                        <a:rPr lang="en-AU" sz="1400" dirty="0"/>
                        <a:t>Improvised</a:t>
                      </a:r>
                    </a:p>
                  </a:txBody>
                  <a:tcPr marL="65329" marR="65329" marT="32664" marB="32664"/>
                </a:tc>
                <a:extLst>
                  <a:ext uri="{0D108BD9-81ED-4DB2-BD59-A6C34878D82A}">
                    <a16:rowId xmlns:a16="http://schemas.microsoft.com/office/drawing/2014/main" val="10003"/>
                  </a:ext>
                </a:extLst>
              </a:tr>
              <a:tr h="264944">
                <a:tc>
                  <a:txBody>
                    <a:bodyPr/>
                    <a:lstStyle/>
                    <a:p>
                      <a:r>
                        <a:rPr lang="en-AU" sz="1400" dirty="0"/>
                        <a:t>Assumes Predictable</a:t>
                      </a:r>
                      <a:r>
                        <a:rPr lang="en-AU" sz="1400" baseline="0" dirty="0"/>
                        <a:t> Environment</a:t>
                      </a:r>
                      <a:endParaRPr lang="en-AU" sz="1400" dirty="0"/>
                    </a:p>
                  </a:txBody>
                  <a:tcPr marL="65329" marR="65329" marT="32664" marB="32664"/>
                </a:tc>
                <a:tc>
                  <a:txBody>
                    <a:bodyPr/>
                    <a:lstStyle/>
                    <a:p>
                      <a:r>
                        <a:rPr lang="en-AU" sz="1400" dirty="0"/>
                        <a:t>Responds</a:t>
                      </a:r>
                      <a:r>
                        <a:rPr lang="en-AU" sz="1400" baseline="0" dirty="0"/>
                        <a:t> to a changing unpredictable environment</a:t>
                      </a:r>
                      <a:endParaRPr lang="en-AU" sz="1400" dirty="0"/>
                    </a:p>
                  </a:txBody>
                  <a:tcPr marL="65329" marR="65329" marT="32664" marB="32664"/>
                </a:tc>
                <a:extLst>
                  <a:ext uri="{0D108BD9-81ED-4DB2-BD59-A6C34878D82A}">
                    <a16:rowId xmlns:a16="http://schemas.microsoft.com/office/drawing/2014/main" val="10004"/>
                  </a:ext>
                </a:extLst>
              </a:tr>
              <a:tr h="359308">
                <a:tc>
                  <a:txBody>
                    <a:bodyPr/>
                    <a:lstStyle/>
                    <a:p>
                      <a:r>
                        <a:rPr lang="en-AU" sz="1400" dirty="0"/>
                        <a:t>Relies on explicit knowledge </a:t>
                      </a:r>
                    </a:p>
                  </a:txBody>
                  <a:tcPr marL="65329" marR="65329" marT="32664" marB="32664"/>
                </a:tc>
                <a:tc>
                  <a:txBody>
                    <a:bodyPr/>
                    <a:lstStyle/>
                    <a:p>
                      <a:pPr marL="0" marR="0" indent="0" algn="l" defTabSz="514214" rtl="0" eaLnBrk="1" fontAlgn="auto" latinLnBrk="0" hangingPunct="1">
                        <a:lnSpc>
                          <a:spcPct val="100000"/>
                        </a:lnSpc>
                        <a:spcBef>
                          <a:spcPts val="0"/>
                        </a:spcBef>
                        <a:spcAft>
                          <a:spcPts val="0"/>
                        </a:spcAft>
                        <a:buClrTx/>
                        <a:buSzTx/>
                        <a:buFontTx/>
                        <a:buNone/>
                        <a:tabLst/>
                        <a:defRPr/>
                      </a:pPr>
                      <a:r>
                        <a:rPr lang="en-AU" sz="1400" dirty="0"/>
                        <a:t>Relies on tacit knowledge </a:t>
                      </a:r>
                    </a:p>
                  </a:txBody>
                  <a:tcPr marL="65329" marR="65329" marT="32664" marB="32664"/>
                </a:tc>
                <a:extLst>
                  <a:ext uri="{0D108BD9-81ED-4DB2-BD59-A6C34878D82A}">
                    <a16:rowId xmlns:a16="http://schemas.microsoft.com/office/drawing/2014/main" val="10005"/>
                  </a:ext>
                </a:extLst>
              </a:tr>
              <a:tr h="264944">
                <a:tc>
                  <a:txBody>
                    <a:bodyPr/>
                    <a:lstStyle/>
                    <a:p>
                      <a:r>
                        <a:rPr lang="en-AU" sz="1400" dirty="0"/>
                        <a:t>Linear</a:t>
                      </a:r>
                    </a:p>
                  </a:txBody>
                  <a:tcPr marL="65329" marR="65329" marT="32664" marB="32664"/>
                </a:tc>
                <a:tc>
                  <a:txBody>
                    <a:bodyPr/>
                    <a:lstStyle/>
                    <a:p>
                      <a:r>
                        <a:rPr lang="en-AU" sz="1400" dirty="0"/>
                        <a:t>Network or Web like</a:t>
                      </a:r>
                    </a:p>
                  </a:txBody>
                  <a:tcPr marL="65329" marR="65329" marT="32664" marB="32664"/>
                </a:tc>
                <a:extLst>
                  <a:ext uri="{0D108BD9-81ED-4DB2-BD59-A6C34878D82A}">
                    <a16:rowId xmlns:a16="http://schemas.microsoft.com/office/drawing/2014/main" val="10006"/>
                  </a:ext>
                </a:extLst>
              </a:tr>
              <a:tr h="264944">
                <a:tc>
                  <a:txBody>
                    <a:bodyPr/>
                    <a:lstStyle/>
                    <a:p>
                      <a:r>
                        <a:rPr lang="en-AU" sz="1400" dirty="0"/>
                        <a:t>Entire problem</a:t>
                      </a:r>
                    </a:p>
                  </a:txBody>
                  <a:tcPr marL="65329" marR="65329" marT="32664" marB="32664"/>
                </a:tc>
                <a:tc>
                  <a:txBody>
                    <a:bodyPr/>
                    <a:lstStyle/>
                    <a:p>
                      <a:r>
                        <a:rPr lang="en-AU" sz="1400" dirty="0"/>
                        <a:t>Part of Problem</a:t>
                      </a:r>
                    </a:p>
                  </a:txBody>
                  <a:tcPr marL="65329" marR="65329" marT="32664" marB="32664"/>
                </a:tc>
                <a:extLst>
                  <a:ext uri="{0D108BD9-81ED-4DB2-BD59-A6C34878D82A}">
                    <a16:rowId xmlns:a16="http://schemas.microsoft.com/office/drawing/2014/main" val="10007"/>
                  </a:ext>
                </a:extLst>
              </a:tr>
              <a:tr h="264944">
                <a:tc>
                  <a:txBody>
                    <a:bodyPr/>
                    <a:lstStyle/>
                    <a:p>
                      <a:r>
                        <a:rPr lang="en-AU" sz="1400" dirty="0"/>
                        <a:t>Hard to explain </a:t>
                      </a:r>
                    </a:p>
                  </a:txBody>
                  <a:tcPr marL="65329" marR="65329" marT="32664" marB="32664"/>
                </a:tc>
                <a:tc>
                  <a:txBody>
                    <a:bodyPr/>
                    <a:lstStyle/>
                    <a:p>
                      <a:r>
                        <a:rPr lang="en-AU" sz="1400" dirty="0"/>
                        <a:t>Easy to explain</a:t>
                      </a:r>
                    </a:p>
                  </a:txBody>
                  <a:tcPr marL="65329" marR="65329" marT="32664" marB="32664"/>
                </a:tc>
                <a:extLst>
                  <a:ext uri="{0D108BD9-81ED-4DB2-BD59-A6C34878D82A}">
                    <a16:rowId xmlns:a16="http://schemas.microsoft.com/office/drawing/2014/main" val="884929720"/>
                  </a:ext>
                </a:extLst>
              </a:tr>
            </a:tbl>
          </a:graphicData>
        </a:graphic>
      </p:graphicFrame>
      <p:sp>
        <p:nvSpPr>
          <p:cNvPr id="5" name="TextBox 4"/>
          <p:cNvSpPr txBox="1"/>
          <p:nvPr/>
        </p:nvSpPr>
        <p:spPr>
          <a:xfrm>
            <a:off x="3081460" y="4005270"/>
            <a:ext cx="5264583" cy="246221"/>
          </a:xfrm>
          <a:prstGeom prst="rect">
            <a:avLst/>
          </a:prstGeom>
          <a:noFill/>
        </p:spPr>
        <p:txBody>
          <a:bodyPr wrap="none" rtlCol="0">
            <a:spAutoFit/>
          </a:bodyPr>
          <a:lstStyle/>
          <a:p>
            <a:r>
              <a:rPr lang="en-AU" sz="1000" dirty="0" err="1">
                <a:solidFill>
                  <a:srgbClr val="44484F"/>
                </a:solidFill>
                <a:latin typeface="Arial"/>
                <a:cs typeface="Arial"/>
              </a:rPr>
              <a:t>Seely</a:t>
            </a:r>
            <a:r>
              <a:rPr lang="en-AU" sz="1000" dirty="0">
                <a:solidFill>
                  <a:srgbClr val="44484F"/>
                </a:solidFill>
                <a:latin typeface="Arial"/>
                <a:cs typeface="Arial"/>
              </a:rPr>
              <a:t> and </a:t>
            </a:r>
            <a:r>
              <a:rPr lang="en-AU" sz="1000" dirty="0" err="1">
                <a:solidFill>
                  <a:srgbClr val="44484F"/>
                </a:solidFill>
                <a:latin typeface="Arial"/>
                <a:cs typeface="Arial"/>
              </a:rPr>
              <a:t>Duguid</a:t>
            </a:r>
            <a:r>
              <a:rPr lang="en-AU" sz="1000" dirty="0">
                <a:solidFill>
                  <a:srgbClr val="44484F"/>
                </a:solidFill>
                <a:latin typeface="Arial"/>
                <a:cs typeface="Arial"/>
              </a:rPr>
              <a:t>, “Balancing Act: how to capture knowledge without killing it.” 2000  HBR</a:t>
            </a:r>
          </a:p>
        </p:txBody>
      </p:sp>
    </p:spTree>
    <p:extLst>
      <p:ext uri="{BB962C8B-B14F-4D97-AF65-F5344CB8AC3E}">
        <p14:creationId xmlns:p14="http://schemas.microsoft.com/office/powerpoint/2010/main" val="192601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Process Entanglement </a:t>
            </a:r>
            <a:r>
              <a:rPr lang="mr-IN" dirty="0"/>
              <a:t>–</a:t>
            </a:r>
            <a:r>
              <a:rPr lang="en-AU" dirty="0"/>
              <a:t> dependencies </a:t>
            </a:r>
          </a:p>
        </p:txBody>
      </p:sp>
      <p:sp>
        <p:nvSpPr>
          <p:cNvPr id="5" name="Text Placeholder 4"/>
          <p:cNvSpPr>
            <a:spLocks noGrp="1"/>
          </p:cNvSpPr>
          <p:nvPr>
            <p:ph type="body" sz="quarter" idx="14"/>
          </p:nvPr>
        </p:nvSpPr>
        <p:spPr>
          <a:xfrm>
            <a:off x="358776" y="1131272"/>
            <a:ext cx="8423275" cy="2636545"/>
          </a:xfrm>
        </p:spPr>
        <p:txBody>
          <a:bodyPr/>
          <a:lstStyle/>
          <a:p>
            <a:r>
              <a:rPr lang="en-US" sz="1600" dirty="0"/>
              <a:t>“</a:t>
            </a:r>
            <a:r>
              <a:rPr lang="en-US" sz="1600" b="1" dirty="0"/>
              <a:t>Every process can be considered a collection of typically tangled and tightly coupled practices. </a:t>
            </a:r>
            <a:r>
              <a:rPr lang="en-US" sz="1600" dirty="0"/>
              <a:t>Once existing practices are separated, methodologists can focus on capturing best-practices in a reusable and extensible format without repeating or replacing existing </a:t>
            </a:r>
            <a:r>
              <a:rPr lang="en-AU" sz="1600" dirty="0"/>
              <a:t>practices.</a:t>
            </a:r>
          </a:p>
          <a:p>
            <a:endParaRPr lang="en-AU" sz="1600" dirty="0"/>
          </a:p>
          <a:p>
            <a:endParaRPr lang="en-US" sz="1600" dirty="0"/>
          </a:p>
          <a:p>
            <a:r>
              <a:rPr lang="en-US" sz="1600" b="1" dirty="0"/>
              <a:t>Treating processes as collections of practices fundamentally changes the role of the processes. </a:t>
            </a:r>
            <a:r>
              <a:rPr lang="en-US" sz="1600" dirty="0"/>
              <a:t>They just become a short-hand way of referring to a known set of mutually supportive practices, and their adoption acts as a useful starting point or goal for projects trying to change their way-of-working.”</a:t>
            </a:r>
          </a:p>
          <a:p>
            <a:endParaRPr lang="en-US" sz="1600" dirty="0"/>
          </a:p>
          <a:p>
            <a:r>
              <a:rPr lang="en-US" sz="1600" dirty="0"/>
              <a:t>But how do you do this ?</a:t>
            </a:r>
          </a:p>
          <a:p>
            <a:endParaRPr lang="en-US" sz="1600" dirty="0"/>
          </a:p>
        </p:txBody>
      </p:sp>
      <p:sp>
        <p:nvSpPr>
          <p:cNvPr id="4" name="Rectangle 3"/>
          <p:cNvSpPr/>
          <p:nvPr/>
        </p:nvSpPr>
        <p:spPr>
          <a:xfrm>
            <a:off x="1022252" y="1131272"/>
            <a:ext cx="6996605" cy="429605"/>
          </a:xfrm>
          <a:prstGeom prst="rect">
            <a:avLst/>
          </a:prstGeom>
        </p:spPr>
        <p:txBody>
          <a:bodyPr wrap="square">
            <a:spAutoFit/>
          </a:bodyPr>
          <a:lstStyle/>
          <a:p>
            <a:endParaRPr lang="en-US" sz="1096" dirty="0"/>
          </a:p>
          <a:p>
            <a:endParaRPr lang="en-US" sz="1096" dirty="0"/>
          </a:p>
        </p:txBody>
      </p:sp>
    </p:spTree>
    <p:extLst>
      <p:ext uri="{BB962C8B-B14F-4D97-AF65-F5344CB8AC3E}">
        <p14:creationId xmlns:p14="http://schemas.microsoft.com/office/powerpoint/2010/main" val="1975463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7466" y="1651128"/>
            <a:ext cx="5667101" cy="1661993"/>
          </a:xfrm>
        </p:spPr>
        <p:txBody>
          <a:bodyPr/>
          <a:lstStyle/>
          <a:p>
            <a:r>
              <a:rPr lang="en-AU" sz="6000" dirty="0"/>
              <a:t>ESSENCE</a:t>
            </a:r>
            <a:br>
              <a:rPr lang="en-AU" sz="6000" dirty="0"/>
            </a:br>
            <a:r>
              <a:rPr lang="en-AU" sz="6000" dirty="0"/>
              <a:t>Kernel</a:t>
            </a:r>
          </a:p>
        </p:txBody>
      </p:sp>
    </p:spTree>
    <p:extLst>
      <p:ext uri="{BB962C8B-B14F-4D97-AF65-F5344CB8AC3E}">
        <p14:creationId xmlns:p14="http://schemas.microsoft.com/office/powerpoint/2010/main" val="1287130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A9097-96D6-504C-9008-13F942AD476D}"/>
              </a:ext>
            </a:extLst>
          </p:cNvPr>
          <p:cNvSpPr>
            <a:spLocks noGrp="1"/>
          </p:cNvSpPr>
          <p:nvPr>
            <p:ph type="title"/>
          </p:nvPr>
        </p:nvSpPr>
        <p:spPr>
          <a:xfrm>
            <a:off x="358776" y="192273"/>
            <a:ext cx="7360072" cy="249299"/>
          </a:xfrm>
        </p:spPr>
        <p:txBody>
          <a:bodyPr/>
          <a:lstStyle/>
          <a:p>
            <a:r>
              <a:rPr lang="en-US" dirty="0"/>
              <a:t>Desired Solution:  A Method / Way of Working Architecture</a:t>
            </a:r>
          </a:p>
        </p:txBody>
      </p:sp>
      <p:sp>
        <p:nvSpPr>
          <p:cNvPr id="3" name="Rubrik 1">
            <a:extLst>
              <a:ext uri="{FF2B5EF4-FFF2-40B4-BE49-F238E27FC236}">
                <a16:creationId xmlns:a16="http://schemas.microsoft.com/office/drawing/2014/main" id="{2611196B-C477-4F44-B986-EE64E8DB4745}"/>
              </a:ext>
            </a:extLst>
          </p:cNvPr>
          <p:cNvSpPr txBox="1">
            <a:spLocks/>
          </p:cNvSpPr>
          <p:nvPr/>
        </p:nvSpPr>
        <p:spPr>
          <a:xfrm>
            <a:off x="323528" y="260648"/>
            <a:ext cx="6264696" cy="562074"/>
          </a:xfrm>
          <a:prstGeom prst="rect">
            <a:avLst/>
          </a:prstGeom>
        </p:spPr>
        <p:txBody>
          <a:bodyPr vert="horz" wrap="square" lIns="0" tIns="0" rIns="0" bIns="0" rtlCol="0" anchor="ctr" anchorCtr="0">
            <a:normAutofit/>
          </a:bodyPr>
          <a:lstStyle>
            <a:lvl1pPr algn="l" defTabSz="342900" rtl="0" eaLnBrk="1" latinLnBrk="0" hangingPunct="1">
              <a:lnSpc>
                <a:spcPct val="90000"/>
              </a:lnSpc>
              <a:spcBef>
                <a:spcPct val="0"/>
              </a:spcBef>
              <a:buNone/>
              <a:defRPr sz="1800" kern="1200" spc="-68" baseline="0">
                <a:solidFill>
                  <a:schemeClr val="tx2"/>
                </a:solidFill>
                <a:latin typeface="Arial Rounded MT Bold" charset="0"/>
                <a:ea typeface="Arial Rounded MT Bold" charset="0"/>
                <a:cs typeface="Arial Rounded MT Bold" charset="0"/>
              </a:defRPr>
            </a:lvl1pPr>
          </a:lstStyle>
          <a:p>
            <a:pPr>
              <a:defRPr/>
            </a:pPr>
            <a:endParaRPr lang="en-US" sz="2800" dirty="0"/>
          </a:p>
        </p:txBody>
      </p:sp>
      <p:sp>
        <p:nvSpPr>
          <p:cNvPr id="10" name="Rectangle 9">
            <a:extLst>
              <a:ext uri="{FF2B5EF4-FFF2-40B4-BE49-F238E27FC236}">
                <a16:creationId xmlns:a16="http://schemas.microsoft.com/office/drawing/2014/main" id="{5553710A-E841-7044-98B8-29067AB28FC3}"/>
              </a:ext>
            </a:extLst>
          </p:cNvPr>
          <p:cNvSpPr/>
          <p:nvPr/>
        </p:nvSpPr>
        <p:spPr>
          <a:xfrm>
            <a:off x="3230880" y="803641"/>
            <a:ext cx="2265680" cy="58928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Methods</a:t>
            </a:r>
          </a:p>
        </p:txBody>
      </p:sp>
      <p:sp>
        <p:nvSpPr>
          <p:cNvPr id="11" name="Rectangle 10">
            <a:extLst>
              <a:ext uri="{FF2B5EF4-FFF2-40B4-BE49-F238E27FC236}">
                <a16:creationId xmlns:a16="http://schemas.microsoft.com/office/drawing/2014/main" id="{5701F130-8108-764B-AE42-306BEDC7EF2F}"/>
              </a:ext>
            </a:extLst>
          </p:cNvPr>
          <p:cNvSpPr/>
          <p:nvPr/>
        </p:nvSpPr>
        <p:spPr>
          <a:xfrm>
            <a:off x="3230880" y="1774071"/>
            <a:ext cx="2265680" cy="58928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Practices</a:t>
            </a:r>
          </a:p>
        </p:txBody>
      </p:sp>
      <p:sp>
        <p:nvSpPr>
          <p:cNvPr id="12" name="Rectangle 11">
            <a:extLst>
              <a:ext uri="{FF2B5EF4-FFF2-40B4-BE49-F238E27FC236}">
                <a16:creationId xmlns:a16="http://schemas.microsoft.com/office/drawing/2014/main" id="{01BC2A57-DB4C-BB4B-87BD-7A967481E159}"/>
              </a:ext>
            </a:extLst>
          </p:cNvPr>
          <p:cNvSpPr/>
          <p:nvPr/>
        </p:nvSpPr>
        <p:spPr>
          <a:xfrm>
            <a:off x="3230880" y="2640905"/>
            <a:ext cx="2265680" cy="589280"/>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Kernel</a:t>
            </a:r>
          </a:p>
        </p:txBody>
      </p:sp>
      <p:sp>
        <p:nvSpPr>
          <p:cNvPr id="13" name="Rectangle 12">
            <a:extLst>
              <a:ext uri="{FF2B5EF4-FFF2-40B4-BE49-F238E27FC236}">
                <a16:creationId xmlns:a16="http://schemas.microsoft.com/office/drawing/2014/main" id="{87646B25-F08B-0649-910C-31B042890492}"/>
              </a:ext>
            </a:extLst>
          </p:cNvPr>
          <p:cNvSpPr/>
          <p:nvPr/>
        </p:nvSpPr>
        <p:spPr>
          <a:xfrm>
            <a:off x="3230880" y="3618261"/>
            <a:ext cx="2265680" cy="58928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 DSL Language</a:t>
            </a:r>
          </a:p>
        </p:txBody>
      </p:sp>
      <p:cxnSp>
        <p:nvCxnSpPr>
          <p:cNvPr id="15" name="Elbow Connector 14">
            <a:extLst>
              <a:ext uri="{FF2B5EF4-FFF2-40B4-BE49-F238E27FC236}">
                <a16:creationId xmlns:a16="http://schemas.microsoft.com/office/drawing/2014/main" id="{58A885D4-9130-ED41-9B3D-58E952BF2E2F}"/>
              </a:ext>
            </a:extLst>
          </p:cNvPr>
          <p:cNvCxnSpPr>
            <a:cxnSpLocks/>
            <a:stCxn id="10" idx="3"/>
            <a:endCxn id="20" idx="3"/>
          </p:cNvCxnSpPr>
          <p:nvPr/>
        </p:nvCxnSpPr>
        <p:spPr>
          <a:xfrm>
            <a:off x="5496560" y="1098281"/>
            <a:ext cx="12700" cy="872138"/>
          </a:xfrm>
          <a:prstGeom prst="bentConnector3">
            <a:avLst>
              <a:gd name="adj1" fmla="val 7020000"/>
            </a:avLst>
          </a:prstGeom>
          <a:ln w="38100">
            <a:solidFill>
              <a:schemeClr val="accent3">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162C1A87-2532-4A47-8DDD-39581D6B8452}"/>
              </a:ext>
            </a:extLst>
          </p:cNvPr>
          <p:cNvSpPr txBox="1"/>
          <p:nvPr/>
        </p:nvSpPr>
        <p:spPr>
          <a:xfrm>
            <a:off x="6450552" y="1392921"/>
            <a:ext cx="1268296" cy="328423"/>
          </a:xfrm>
          <a:prstGeom prst="rect">
            <a:avLst/>
          </a:prstGeom>
          <a:noFill/>
        </p:spPr>
        <p:txBody>
          <a:bodyPr wrap="none" rtlCol="0">
            <a:spAutoFit/>
          </a:bodyPr>
          <a:lstStyle/>
          <a:p>
            <a:r>
              <a:rPr lang="en-US" dirty="0"/>
              <a:t>Composed Of</a:t>
            </a:r>
          </a:p>
        </p:txBody>
      </p:sp>
      <p:sp>
        <p:nvSpPr>
          <p:cNvPr id="20" name="Rectangle 19">
            <a:extLst>
              <a:ext uri="{FF2B5EF4-FFF2-40B4-BE49-F238E27FC236}">
                <a16:creationId xmlns:a16="http://schemas.microsoft.com/office/drawing/2014/main" id="{E9CEDE8D-082F-4F4A-BDC6-2C6D6ADD4C5A}"/>
              </a:ext>
            </a:extLst>
          </p:cNvPr>
          <p:cNvSpPr/>
          <p:nvPr/>
        </p:nvSpPr>
        <p:spPr>
          <a:xfrm>
            <a:off x="4770120" y="1795119"/>
            <a:ext cx="739140" cy="3506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8CEFF99-9274-394E-927F-50292172234C}"/>
              </a:ext>
            </a:extLst>
          </p:cNvPr>
          <p:cNvSpPr/>
          <p:nvPr/>
        </p:nvSpPr>
        <p:spPr>
          <a:xfrm>
            <a:off x="4770120" y="1989157"/>
            <a:ext cx="739140" cy="3506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Elbow Connector 28">
            <a:extLst>
              <a:ext uri="{FF2B5EF4-FFF2-40B4-BE49-F238E27FC236}">
                <a16:creationId xmlns:a16="http://schemas.microsoft.com/office/drawing/2014/main" id="{94367B47-5873-4942-8514-BDFA01BBF5DA}"/>
              </a:ext>
            </a:extLst>
          </p:cNvPr>
          <p:cNvCxnSpPr>
            <a:cxnSpLocks/>
            <a:stCxn id="23" idx="3"/>
            <a:endCxn id="12" idx="3"/>
          </p:cNvCxnSpPr>
          <p:nvPr/>
        </p:nvCxnSpPr>
        <p:spPr>
          <a:xfrm flipH="1">
            <a:off x="5496560" y="2164457"/>
            <a:ext cx="12700" cy="771088"/>
          </a:xfrm>
          <a:prstGeom prst="bentConnector3">
            <a:avLst>
              <a:gd name="adj1" fmla="val -6840000"/>
            </a:avLst>
          </a:prstGeom>
          <a:ln w="38100">
            <a:solidFill>
              <a:schemeClr val="accent3">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6F12E3F7-7596-6F4D-A7BE-6DE0531DB03A}"/>
              </a:ext>
            </a:extLst>
          </p:cNvPr>
          <p:cNvSpPr txBox="1"/>
          <p:nvPr/>
        </p:nvSpPr>
        <p:spPr>
          <a:xfrm>
            <a:off x="6498601" y="2343002"/>
            <a:ext cx="1466840" cy="565686"/>
          </a:xfrm>
          <a:prstGeom prst="rect">
            <a:avLst/>
          </a:prstGeom>
          <a:noFill/>
        </p:spPr>
        <p:txBody>
          <a:bodyPr wrap="square" rtlCol="0">
            <a:spAutoFit/>
          </a:bodyPr>
          <a:lstStyle/>
          <a:p>
            <a:r>
              <a:rPr lang="en-US" dirty="0"/>
              <a:t>Described using Kernel elements</a:t>
            </a:r>
          </a:p>
        </p:txBody>
      </p:sp>
      <p:cxnSp>
        <p:nvCxnSpPr>
          <p:cNvPr id="34" name="Elbow Connector 33">
            <a:extLst>
              <a:ext uri="{FF2B5EF4-FFF2-40B4-BE49-F238E27FC236}">
                <a16:creationId xmlns:a16="http://schemas.microsoft.com/office/drawing/2014/main" id="{BEB7FB65-D4AD-004A-AB30-B6664912A48F}"/>
              </a:ext>
            </a:extLst>
          </p:cNvPr>
          <p:cNvCxnSpPr>
            <a:cxnSpLocks/>
            <a:stCxn id="10" idx="1"/>
            <a:endCxn id="11" idx="1"/>
          </p:cNvCxnSpPr>
          <p:nvPr/>
        </p:nvCxnSpPr>
        <p:spPr>
          <a:xfrm rot="10800000" flipV="1">
            <a:off x="3230880" y="1098281"/>
            <a:ext cx="12700" cy="970430"/>
          </a:xfrm>
          <a:prstGeom prst="bentConnector3">
            <a:avLst>
              <a:gd name="adj1" fmla="val 6040000"/>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a:extLst>
              <a:ext uri="{FF2B5EF4-FFF2-40B4-BE49-F238E27FC236}">
                <a16:creationId xmlns:a16="http://schemas.microsoft.com/office/drawing/2014/main" id="{7FFB99C0-9E13-6343-9327-CE7DD32D49FB}"/>
              </a:ext>
            </a:extLst>
          </p:cNvPr>
          <p:cNvCxnSpPr>
            <a:cxnSpLocks/>
            <a:stCxn id="10" idx="1"/>
            <a:endCxn id="12" idx="1"/>
          </p:cNvCxnSpPr>
          <p:nvPr/>
        </p:nvCxnSpPr>
        <p:spPr>
          <a:xfrm rot="10800000" flipV="1">
            <a:off x="3230880" y="1098281"/>
            <a:ext cx="12700" cy="1837264"/>
          </a:xfrm>
          <a:prstGeom prst="bentConnector3">
            <a:avLst>
              <a:gd name="adj1" fmla="val 6040000"/>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1" name="Elbow Connector 40">
            <a:extLst>
              <a:ext uri="{FF2B5EF4-FFF2-40B4-BE49-F238E27FC236}">
                <a16:creationId xmlns:a16="http://schemas.microsoft.com/office/drawing/2014/main" id="{CC4DE28A-59CA-1348-A506-215C1035D75C}"/>
              </a:ext>
            </a:extLst>
          </p:cNvPr>
          <p:cNvCxnSpPr>
            <a:cxnSpLocks/>
            <a:stCxn id="10" idx="1"/>
            <a:endCxn id="13" idx="1"/>
          </p:cNvCxnSpPr>
          <p:nvPr/>
        </p:nvCxnSpPr>
        <p:spPr>
          <a:xfrm rot="10800000" flipV="1">
            <a:off x="3230880" y="1098281"/>
            <a:ext cx="12700" cy="2814620"/>
          </a:xfrm>
          <a:prstGeom prst="bentConnector3">
            <a:avLst>
              <a:gd name="adj1" fmla="val 6040000"/>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405A4C2A-B52B-2845-B74C-352FF467DCAD}"/>
              </a:ext>
            </a:extLst>
          </p:cNvPr>
          <p:cNvSpPr txBox="1"/>
          <p:nvPr/>
        </p:nvSpPr>
        <p:spPr>
          <a:xfrm>
            <a:off x="970919" y="1941077"/>
            <a:ext cx="1466840" cy="564514"/>
          </a:xfrm>
          <a:prstGeom prst="rect">
            <a:avLst/>
          </a:prstGeom>
          <a:noFill/>
        </p:spPr>
        <p:txBody>
          <a:bodyPr wrap="square" rtlCol="0">
            <a:spAutoFit/>
          </a:bodyPr>
          <a:lstStyle/>
          <a:p>
            <a:r>
              <a:rPr lang="en-US" dirty="0"/>
              <a:t>Is defined in terms of</a:t>
            </a:r>
          </a:p>
        </p:txBody>
      </p:sp>
      <p:sp>
        <p:nvSpPr>
          <p:cNvPr id="47" name="Rounded Rectangular Callout 46">
            <a:extLst>
              <a:ext uri="{FF2B5EF4-FFF2-40B4-BE49-F238E27FC236}">
                <a16:creationId xmlns:a16="http://schemas.microsoft.com/office/drawing/2014/main" id="{6F306983-1744-2E44-A7B4-A2736CA05C5F}"/>
              </a:ext>
            </a:extLst>
          </p:cNvPr>
          <p:cNvSpPr/>
          <p:nvPr/>
        </p:nvSpPr>
        <p:spPr>
          <a:xfrm>
            <a:off x="6065520" y="3291394"/>
            <a:ext cx="2692400" cy="1158686"/>
          </a:xfrm>
          <a:prstGeom prst="wedgeRoundRectCallout">
            <a:avLst>
              <a:gd name="adj1" fmla="val -72318"/>
              <a:gd name="adj2" fmla="val -66204"/>
              <a:gd name="adj3" fmla="val 16667"/>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rial" charset="0"/>
                <a:ea typeface="ＭＳ Ｐゴシック" charset="0"/>
                <a:cs typeface="Arial" charset="0"/>
              </a:rPr>
              <a:t>The Kernel is the common ground thus it includes essential elements of software engineering.</a:t>
            </a:r>
            <a:endParaRPr lang="en-GB" sz="1400" dirty="0">
              <a:solidFill>
                <a:srgbClr val="000000"/>
              </a:solidFill>
              <a:latin typeface="Arial" charset="0"/>
              <a:ea typeface="ＭＳ Ｐゴシック" charset="0"/>
              <a:cs typeface="Arial" charset="0"/>
            </a:endParaRPr>
          </a:p>
        </p:txBody>
      </p:sp>
    </p:spTree>
    <p:extLst>
      <p:ext uri="{BB962C8B-B14F-4D97-AF65-F5344CB8AC3E}">
        <p14:creationId xmlns:p14="http://schemas.microsoft.com/office/powerpoint/2010/main" val="151028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Four key things are all that’s required</a:t>
            </a:r>
          </a:p>
        </p:txBody>
      </p:sp>
      <p:sp>
        <p:nvSpPr>
          <p:cNvPr id="4" name="TextBox 3"/>
          <p:cNvSpPr txBox="1"/>
          <p:nvPr/>
        </p:nvSpPr>
        <p:spPr>
          <a:xfrm>
            <a:off x="859155" y="1059084"/>
            <a:ext cx="7458676" cy="3259354"/>
          </a:xfrm>
          <a:prstGeom prst="rect">
            <a:avLst/>
          </a:prstGeom>
          <a:noFill/>
        </p:spPr>
        <p:txBody>
          <a:bodyPr wrap="square" rtlCol="0">
            <a:spAutoFit/>
          </a:bodyPr>
          <a:lstStyle/>
          <a:p>
            <a:pPr marL="530763" indent="-530763">
              <a:buFont typeface="+mj-lt"/>
              <a:buAutoNum type="arabicPeriod"/>
            </a:pPr>
            <a:r>
              <a:rPr lang="en-AU" sz="1715" dirty="0">
                <a:solidFill>
                  <a:srgbClr val="44484F"/>
                </a:solidFill>
                <a:latin typeface="Arial"/>
                <a:cs typeface="Arial"/>
              </a:rPr>
              <a:t>We are </a:t>
            </a:r>
            <a:r>
              <a:rPr lang="en-AU" sz="1715" b="1" i="1" dirty="0">
                <a:solidFill>
                  <a:srgbClr val="44484F"/>
                </a:solidFill>
                <a:latin typeface="Arial"/>
                <a:cs typeface="Arial"/>
              </a:rPr>
              <a:t>concerned</a:t>
            </a:r>
            <a:r>
              <a:rPr lang="en-AU" sz="1715" dirty="0">
                <a:solidFill>
                  <a:srgbClr val="44484F"/>
                </a:solidFill>
                <a:latin typeface="Arial"/>
                <a:cs typeface="Arial"/>
              </a:rPr>
              <a:t> about:  the </a:t>
            </a:r>
            <a:r>
              <a:rPr lang="en-AU" sz="1715" b="1" i="1" dirty="0">
                <a:solidFill>
                  <a:srgbClr val="44484F"/>
                </a:solidFill>
                <a:latin typeface="Arial"/>
                <a:cs typeface="Arial"/>
              </a:rPr>
              <a:t>Customer</a:t>
            </a:r>
            <a:r>
              <a:rPr lang="en-AU" sz="1715" dirty="0">
                <a:solidFill>
                  <a:srgbClr val="44484F"/>
                </a:solidFill>
                <a:latin typeface="Arial"/>
                <a:cs typeface="Arial"/>
              </a:rPr>
              <a:t>, the </a:t>
            </a:r>
            <a:r>
              <a:rPr lang="en-AU" sz="1715" b="1" i="1" dirty="0">
                <a:solidFill>
                  <a:srgbClr val="44484F"/>
                </a:solidFill>
                <a:latin typeface="Arial"/>
                <a:cs typeface="Arial"/>
              </a:rPr>
              <a:t>Solution</a:t>
            </a:r>
            <a:r>
              <a:rPr lang="en-AU" sz="1715" dirty="0">
                <a:solidFill>
                  <a:srgbClr val="44484F"/>
                </a:solidFill>
                <a:latin typeface="Arial"/>
                <a:cs typeface="Arial"/>
              </a:rPr>
              <a:t> and the </a:t>
            </a:r>
            <a:r>
              <a:rPr lang="en-AU" sz="1715" b="1" i="1" dirty="0">
                <a:solidFill>
                  <a:srgbClr val="44484F"/>
                </a:solidFill>
                <a:latin typeface="Arial"/>
                <a:cs typeface="Arial"/>
              </a:rPr>
              <a:t>Endeavour</a:t>
            </a:r>
            <a:r>
              <a:rPr lang="en-AU" sz="1715" dirty="0">
                <a:solidFill>
                  <a:srgbClr val="44484F"/>
                </a:solidFill>
                <a:latin typeface="Arial"/>
                <a:cs typeface="Arial"/>
              </a:rPr>
              <a:t>.</a:t>
            </a:r>
          </a:p>
          <a:p>
            <a:pPr marL="530763" indent="-530763">
              <a:buFont typeface="+mj-lt"/>
              <a:buAutoNum type="arabicPeriod"/>
            </a:pPr>
            <a:endParaRPr lang="en-AU" sz="1715" dirty="0">
              <a:solidFill>
                <a:srgbClr val="44484F"/>
              </a:solidFill>
              <a:latin typeface="Arial"/>
              <a:cs typeface="Arial"/>
            </a:endParaRPr>
          </a:p>
          <a:p>
            <a:pPr marL="530763" indent="-530763">
              <a:buFont typeface="+mj-lt"/>
              <a:buAutoNum type="arabicPeriod"/>
            </a:pPr>
            <a:r>
              <a:rPr lang="en-AU" sz="1715" dirty="0">
                <a:solidFill>
                  <a:srgbClr val="44484F"/>
                </a:solidFill>
                <a:latin typeface="Arial"/>
                <a:cs typeface="Arial"/>
              </a:rPr>
              <a:t>There are </a:t>
            </a:r>
            <a:r>
              <a:rPr lang="en-AU" sz="1715" b="1" i="1" dirty="0">
                <a:solidFill>
                  <a:srgbClr val="44484F"/>
                </a:solidFill>
                <a:latin typeface="Arial"/>
                <a:cs typeface="Arial"/>
              </a:rPr>
              <a:t>things to work with</a:t>
            </a:r>
            <a:r>
              <a:rPr lang="en-AU" sz="1715" dirty="0">
                <a:solidFill>
                  <a:srgbClr val="44484F"/>
                </a:solidFill>
                <a:latin typeface="Arial"/>
                <a:cs typeface="Arial"/>
              </a:rPr>
              <a:t>, that we want to understand, monitor (progress and health), direct and control.</a:t>
            </a:r>
          </a:p>
          <a:p>
            <a:pPr marL="530763" indent="-530763">
              <a:buFont typeface="+mj-lt"/>
              <a:buAutoNum type="arabicPeriod"/>
            </a:pPr>
            <a:endParaRPr lang="en-AU" sz="1715" dirty="0">
              <a:solidFill>
                <a:srgbClr val="44484F"/>
              </a:solidFill>
              <a:latin typeface="Arial"/>
              <a:cs typeface="Arial"/>
            </a:endParaRPr>
          </a:p>
          <a:p>
            <a:pPr marL="530763" indent="-530763">
              <a:buFont typeface="+mj-lt"/>
              <a:buAutoNum type="arabicPeriod"/>
            </a:pPr>
            <a:r>
              <a:rPr lang="en-AU" sz="1715" dirty="0">
                <a:solidFill>
                  <a:srgbClr val="44484F"/>
                </a:solidFill>
                <a:latin typeface="Arial"/>
                <a:cs typeface="Arial"/>
              </a:rPr>
              <a:t>There are things to do; </a:t>
            </a:r>
            <a:r>
              <a:rPr lang="en-AU" sz="1715" b="1" dirty="0">
                <a:solidFill>
                  <a:srgbClr val="44484F"/>
                </a:solidFill>
                <a:latin typeface="Arial"/>
                <a:cs typeface="Arial"/>
              </a:rPr>
              <a:t>activities</a:t>
            </a:r>
            <a:r>
              <a:rPr lang="en-AU" sz="1715" dirty="0">
                <a:solidFill>
                  <a:srgbClr val="44484F"/>
                </a:solidFill>
                <a:latin typeface="Arial"/>
                <a:cs typeface="Arial"/>
              </a:rPr>
              <a:t>.</a:t>
            </a:r>
          </a:p>
          <a:p>
            <a:pPr marL="530763" indent="-530763">
              <a:buFont typeface="+mj-lt"/>
              <a:buAutoNum type="arabicPeriod"/>
            </a:pPr>
            <a:endParaRPr lang="en-AU" sz="1715" dirty="0">
              <a:solidFill>
                <a:srgbClr val="44484F"/>
              </a:solidFill>
              <a:latin typeface="Arial"/>
              <a:cs typeface="Arial"/>
            </a:endParaRPr>
          </a:p>
          <a:p>
            <a:pPr marL="530763" indent="-530763">
              <a:buFont typeface="+mj-lt"/>
              <a:buAutoNum type="arabicPeriod"/>
            </a:pPr>
            <a:r>
              <a:rPr lang="en-AU" sz="1715" dirty="0">
                <a:solidFill>
                  <a:srgbClr val="44484F"/>
                </a:solidFill>
                <a:latin typeface="Arial"/>
                <a:cs typeface="Arial"/>
              </a:rPr>
              <a:t>We Need </a:t>
            </a:r>
            <a:r>
              <a:rPr lang="en-AU" sz="1715" b="1" i="1" dirty="0">
                <a:solidFill>
                  <a:srgbClr val="44484F"/>
                </a:solidFill>
                <a:latin typeface="Arial"/>
                <a:cs typeface="Arial"/>
              </a:rPr>
              <a:t>Competency</a:t>
            </a:r>
            <a:r>
              <a:rPr lang="en-AU" sz="1715" dirty="0">
                <a:solidFill>
                  <a:srgbClr val="44484F"/>
                </a:solidFill>
                <a:latin typeface="Arial"/>
                <a:cs typeface="Arial"/>
              </a:rPr>
              <a:t> to do stuff.</a:t>
            </a:r>
          </a:p>
          <a:p>
            <a:pPr marL="530763" indent="-530763">
              <a:buFont typeface="+mj-lt"/>
              <a:buAutoNum type="arabicPeriod"/>
            </a:pPr>
            <a:endParaRPr lang="en-AU" sz="1715" dirty="0">
              <a:solidFill>
                <a:srgbClr val="44484F"/>
              </a:solidFill>
              <a:latin typeface="Arial"/>
              <a:cs typeface="Arial"/>
            </a:endParaRPr>
          </a:p>
          <a:p>
            <a:endParaRPr lang="en-AU" sz="1715" dirty="0">
              <a:solidFill>
                <a:srgbClr val="44484F"/>
              </a:solidFill>
              <a:latin typeface="Arial"/>
              <a:cs typeface="Arial"/>
            </a:endParaRPr>
          </a:p>
          <a:p>
            <a:r>
              <a:rPr lang="en-AU" sz="1715" b="1" dirty="0">
                <a:solidFill>
                  <a:srgbClr val="44484F"/>
                </a:solidFill>
                <a:latin typeface="Arial"/>
                <a:cs typeface="Arial"/>
              </a:rPr>
              <a:t>Essentially that’s it. The minimal things we need to get right.</a:t>
            </a:r>
          </a:p>
        </p:txBody>
      </p:sp>
    </p:spTree>
    <p:extLst>
      <p:ext uri="{BB962C8B-B14F-4D97-AF65-F5344CB8AC3E}">
        <p14:creationId xmlns:p14="http://schemas.microsoft.com/office/powerpoint/2010/main" val="1462258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Minimally 3 Key Concerns</a:t>
            </a:r>
          </a:p>
        </p:txBody>
      </p:sp>
      <p:sp>
        <p:nvSpPr>
          <p:cNvPr id="4" name="Rounded Rectangle 3"/>
          <p:cNvSpPr/>
          <p:nvPr/>
        </p:nvSpPr>
        <p:spPr>
          <a:xfrm>
            <a:off x="1713051" y="727170"/>
            <a:ext cx="5556128" cy="926021"/>
          </a:xfrm>
          <a:prstGeom prst="round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858" dirty="0">
                <a:solidFill>
                  <a:schemeClr val="tx1"/>
                </a:solidFill>
              </a:rPr>
              <a:t>Customer</a:t>
            </a:r>
          </a:p>
        </p:txBody>
      </p:sp>
      <p:sp>
        <p:nvSpPr>
          <p:cNvPr id="5" name="Rounded Rectangle 4"/>
          <p:cNvSpPr/>
          <p:nvPr/>
        </p:nvSpPr>
        <p:spPr>
          <a:xfrm>
            <a:off x="1713051" y="1858974"/>
            <a:ext cx="5556128" cy="926021"/>
          </a:xfrm>
          <a:prstGeom prst="round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858" dirty="0">
                <a:solidFill>
                  <a:schemeClr val="tx1"/>
                </a:solidFill>
              </a:rPr>
              <a:t>Solution</a:t>
            </a:r>
          </a:p>
        </p:txBody>
      </p:sp>
      <p:sp>
        <p:nvSpPr>
          <p:cNvPr id="6" name="Rounded Rectangle 5"/>
          <p:cNvSpPr/>
          <p:nvPr/>
        </p:nvSpPr>
        <p:spPr>
          <a:xfrm>
            <a:off x="1713051" y="2990777"/>
            <a:ext cx="5556128" cy="926021"/>
          </a:xfrm>
          <a:prstGeom prst="roundRect">
            <a:avLst/>
          </a:prstGeom>
          <a:solidFill>
            <a:schemeClr val="bg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858" dirty="0">
                <a:solidFill>
                  <a:schemeClr val="tx1"/>
                </a:solidFill>
              </a:rPr>
              <a:t>Endeavour</a:t>
            </a:r>
          </a:p>
        </p:txBody>
      </p:sp>
      <p:sp>
        <p:nvSpPr>
          <p:cNvPr id="7" name="TextBox 6"/>
          <p:cNvSpPr txBox="1"/>
          <p:nvPr/>
        </p:nvSpPr>
        <p:spPr>
          <a:xfrm>
            <a:off x="995607" y="4198626"/>
            <a:ext cx="6910866" cy="356251"/>
          </a:xfrm>
          <a:prstGeom prst="rect">
            <a:avLst/>
          </a:prstGeom>
          <a:noFill/>
        </p:spPr>
        <p:txBody>
          <a:bodyPr wrap="none" rtlCol="0">
            <a:spAutoFit/>
          </a:bodyPr>
          <a:lstStyle/>
          <a:p>
            <a:r>
              <a:rPr lang="en-AU" sz="1715" dirty="0">
                <a:solidFill>
                  <a:srgbClr val="44484F"/>
                </a:solidFill>
                <a:latin typeface="Arial"/>
                <a:cs typeface="Arial"/>
              </a:rPr>
              <a:t>Undertaking this </a:t>
            </a:r>
            <a:r>
              <a:rPr lang="en-AU" sz="1715" b="1" i="1" dirty="0">
                <a:solidFill>
                  <a:srgbClr val="44484F"/>
                </a:solidFill>
                <a:latin typeface="Arial"/>
                <a:cs typeface="Arial"/>
              </a:rPr>
              <a:t>Endeavour</a:t>
            </a:r>
            <a:r>
              <a:rPr lang="en-AU" sz="1715" dirty="0">
                <a:solidFill>
                  <a:srgbClr val="44484F"/>
                </a:solidFill>
                <a:latin typeface="Arial"/>
                <a:cs typeface="Arial"/>
              </a:rPr>
              <a:t> to create a </a:t>
            </a:r>
            <a:r>
              <a:rPr lang="en-AU" sz="1715" b="1" i="1" dirty="0">
                <a:solidFill>
                  <a:srgbClr val="44484F"/>
                </a:solidFill>
                <a:latin typeface="Arial"/>
                <a:cs typeface="Arial"/>
              </a:rPr>
              <a:t>Solution</a:t>
            </a:r>
            <a:r>
              <a:rPr lang="en-AU" sz="1715" dirty="0">
                <a:solidFill>
                  <a:srgbClr val="44484F"/>
                </a:solidFill>
                <a:latin typeface="Arial"/>
                <a:cs typeface="Arial"/>
              </a:rPr>
              <a:t> with the </a:t>
            </a:r>
            <a:r>
              <a:rPr lang="en-AU" sz="1715" b="1" i="1" dirty="0">
                <a:solidFill>
                  <a:srgbClr val="44484F"/>
                </a:solidFill>
                <a:latin typeface="Arial"/>
                <a:cs typeface="Arial"/>
              </a:rPr>
              <a:t>Customer</a:t>
            </a:r>
          </a:p>
        </p:txBody>
      </p:sp>
    </p:spTree>
    <p:extLst>
      <p:ext uri="{BB962C8B-B14F-4D97-AF65-F5344CB8AC3E}">
        <p14:creationId xmlns:p14="http://schemas.microsoft.com/office/powerpoint/2010/main" val="3840558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776" y="150724"/>
            <a:ext cx="7360072" cy="332399"/>
          </a:xfrm>
        </p:spPr>
        <p:txBody>
          <a:bodyPr/>
          <a:lstStyle/>
          <a:p>
            <a:r>
              <a:rPr lang="en-US" dirty="0"/>
              <a:t>Add  Essential “things to work with” – termed  Alpha’s </a:t>
            </a:r>
            <a:r>
              <a:rPr lang="en-US" sz="2400" dirty="0"/>
              <a:t>∝</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59255" y="594752"/>
            <a:ext cx="6659593" cy="4156128"/>
          </a:xfrm>
          <a:prstGeom prst="rect">
            <a:avLst/>
          </a:prstGeom>
          <a:noFill/>
          <a:ln>
            <a:noFill/>
          </a:ln>
        </p:spPr>
      </p:pic>
    </p:spTree>
    <p:extLst>
      <p:ext uri="{BB962C8B-B14F-4D97-AF65-F5344CB8AC3E}">
        <p14:creationId xmlns:p14="http://schemas.microsoft.com/office/powerpoint/2010/main" val="1638983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Alphas have States – think of Requirements </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776" y="689911"/>
            <a:ext cx="6015946" cy="380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268975" y="1598423"/>
            <a:ext cx="2666303" cy="2202911"/>
          </a:xfrm>
          <a:prstGeom prst="rect">
            <a:avLst/>
          </a:prstGeom>
          <a:noFill/>
          <a:ln w="15875">
            <a:solidFill>
              <a:schemeClr val="accent1"/>
            </a:solidFill>
          </a:ln>
        </p:spPr>
        <p:txBody>
          <a:bodyPr wrap="square" rtlCol="0">
            <a:spAutoFit/>
          </a:bodyPr>
          <a:lstStyle/>
          <a:p>
            <a:r>
              <a:rPr lang="en-AU" sz="1143" dirty="0">
                <a:solidFill>
                  <a:schemeClr val="accent5"/>
                </a:solidFill>
                <a:latin typeface="Arial"/>
                <a:cs typeface="Arial"/>
              </a:rPr>
              <a:t>This is not suggesting a waterfall approach to requirements, indeed could describe an iteration, each requirements goes through these states.</a:t>
            </a:r>
          </a:p>
          <a:p>
            <a:endParaRPr lang="en-AU" sz="1143" dirty="0">
              <a:solidFill>
                <a:schemeClr val="accent5"/>
              </a:solidFill>
              <a:latin typeface="Arial"/>
              <a:cs typeface="Arial"/>
            </a:endParaRPr>
          </a:p>
          <a:p>
            <a:pPr marL="171450" indent="-171450">
              <a:buFont typeface="Arial" panose="020B0604020202020204" pitchFamily="34" charset="0"/>
              <a:buChar char="•"/>
            </a:pPr>
            <a:r>
              <a:rPr lang="en-AU" sz="1143" dirty="0">
                <a:solidFill>
                  <a:schemeClr val="accent5"/>
                </a:solidFill>
                <a:latin typeface="Arial"/>
                <a:cs typeface="Arial"/>
              </a:rPr>
              <a:t>It  does not specify how</a:t>
            </a:r>
          </a:p>
          <a:p>
            <a:pPr marL="171450" indent="-171450">
              <a:buFont typeface="Arial" panose="020B0604020202020204" pitchFamily="34" charset="0"/>
              <a:buChar char="•"/>
            </a:pPr>
            <a:endParaRPr lang="en-AU" sz="1143" dirty="0">
              <a:solidFill>
                <a:schemeClr val="accent5"/>
              </a:solidFill>
              <a:latin typeface="Arial"/>
              <a:cs typeface="Arial"/>
            </a:endParaRPr>
          </a:p>
          <a:p>
            <a:pPr marL="171450" indent="-171450">
              <a:buFont typeface="Arial" panose="020B0604020202020204" pitchFamily="34" charset="0"/>
              <a:buChar char="•"/>
            </a:pPr>
            <a:r>
              <a:rPr lang="en-AU" sz="1143" dirty="0">
                <a:solidFill>
                  <a:schemeClr val="accent5"/>
                </a:solidFill>
                <a:latin typeface="Arial"/>
                <a:cs typeface="Arial"/>
              </a:rPr>
              <a:t>It does not specify what requirements are.</a:t>
            </a:r>
          </a:p>
          <a:p>
            <a:pPr marL="171450" indent="-171450">
              <a:buFont typeface="Arial" panose="020B0604020202020204" pitchFamily="34" charset="0"/>
              <a:buChar char="•"/>
            </a:pPr>
            <a:endParaRPr lang="en-AU" sz="1143" dirty="0">
              <a:solidFill>
                <a:schemeClr val="accent5"/>
              </a:solidFill>
              <a:latin typeface="Arial"/>
              <a:cs typeface="Arial"/>
            </a:endParaRPr>
          </a:p>
          <a:p>
            <a:pPr marL="171450" indent="-171450">
              <a:buFont typeface="Arial" panose="020B0604020202020204" pitchFamily="34" charset="0"/>
              <a:buChar char="•"/>
            </a:pPr>
            <a:r>
              <a:rPr lang="en-AU" sz="1143" dirty="0">
                <a:solidFill>
                  <a:schemeClr val="accent5"/>
                </a:solidFill>
                <a:latin typeface="Arial"/>
                <a:cs typeface="Arial"/>
              </a:rPr>
              <a:t>These states are essential</a:t>
            </a:r>
          </a:p>
        </p:txBody>
      </p:sp>
    </p:spTree>
    <p:extLst>
      <p:ext uri="{BB962C8B-B14F-4D97-AF65-F5344CB8AC3E}">
        <p14:creationId xmlns:p14="http://schemas.microsoft.com/office/powerpoint/2010/main" val="384207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Team - Alpha States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224" y="600760"/>
            <a:ext cx="6071615" cy="43728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822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03E54-64FF-9A45-83B2-9E6D0B393E08}"/>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DDD09549-465B-7B46-BBAF-C47678C62089}"/>
              </a:ext>
            </a:extLst>
          </p:cNvPr>
          <p:cNvSpPr>
            <a:spLocks noGrp="1"/>
          </p:cNvSpPr>
          <p:nvPr>
            <p:ph type="body" sz="quarter" idx="14"/>
          </p:nvPr>
        </p:nvSpPr>
        <p:spPr>
          <a:xfrm>
            <a:off x="907669" y="834159"/>
            <a:ext cx="3229249" cy="3798588"/>
          </a:xfrm>
        </p:spPr>
        <p:txBody>
          <a:bodyPr/>
          <a:lstStyle/>
          <a:p>
            <a:pPr marL="0" indent="0">
              <a:buNone/>
            </a:pPr>
            <a:r>
              <a:rPr lang="en-US" sz="1600" b="1" u="sng" dirty="0"/>
              <a:t>Part 1</a:t>
            </a:r>
          </a:p>
          <a:p>
            <a:r>
              <a:rPr lang="en-US" sz="1600" dirty="0"/>
              <a:t>Process Vs Practices</a:t>
            </a:r>
          </a:p>
          <a:p>
            <a:r>
              <a:rPr lang="en-US" sz="1600" dirty="0" err="1"/>
              <a:t>Semat</a:t>
            </a:r>
            <a:r>
              <a:rPr lang="en-US" sz="1600" dirty="0"/>
              <a:t> &amp; Essence</a:t>
            </a:r>
          </a:p>
          <a:p>
            <a:r>
              <a:rPr lang="en-US" sz="1600" dirty="0"/>
              <a:t>Kernel</a:t>
            </a:r>
          </a:p>
          <a:p>
            <a:pPr lvl="1"/>
            <a:r>
              <a:rPr lang="en-US" sz="1600" dirty="0"/>
              <a:t>Concerns</a:t>
            </a:r>
          </a:p>
          <a:p>
            <a:pPr lvl="1"/>
            <a:r>
              <a:rPr lang="en-US" sz="1600" dirty="0"/>
              <a:t>Alphas</a:t>
            </a:r>
          </a:p>
          <a:p>
            <a:pPr lvl="1"/>
            <a:r>
              <a:rPr lang="en-US" sz="1600" dirty="0"/>
              <a:t>State </a:t>
            </a:r>
          </a:p>
          <a:p>
            <a:pPr lvl="1"/>
            <a:r>
              <a:rPr lang="en-US" sz="1600" dirty="0"/>
              <a:t>Checklists</a:t>
            </a:r>
          </a:p>
          <a:p>
            <a:pPr lvl="1"/>
            <a:r>
              <a:rPr lang="en-US" sz="1600" dirty="0"/>
              <a:t>Cards</a:t>
            </a:r>
          </a:p>
          <a:p>
            <a:r>
              <a:rPr lang="en-US" sz="1600" dirty="0"/>
              <a:t>Practical Use</a:t>
            </a:r>
          </a:p>
          <a:p>
            <a:pPr lvl="1"/>
            <a:r>
              <a:rPr lang="en-US" sz="1600" dirty="0"/>
              <a:t>Drive Iterative development</a:t>
            </a:r>
          </a:p>
        </p:txBody>
      </p:sp>
      <p:sp>
        <p:nvSpPr>
          <p:cNvPr id="4" name="Text Placeholder 2">
            <a:extLst>
              <a:ext uri="{FF2B5EF4-FFF2-40B4-BE49-F238E27FC236}">
                <a16:creationId xmlns:a16="http://schemas.microsoft.com/office/drawing/2014/main" id="{B97501A0-9D25-A44E-A1C5-2FF32C390721}"/>
              </a:ext>
            </a:extLst>
          </p:cNvPr>
          <p:cNvSpPr txBox="1">
            <a:spLocks/>
          </p:cNvSpPr>
          <p:nvPr/>
        </p:nvSpPr>
        <p:spPr>
          <a:xfrm>
            <a:off x="4834700" y="822764"/>
            <a:ext cx="3229249" cy="3798588"/>
          </a:xfrm>
          <a:prstGeom prst="rect">
            <a:avLst/>
          </a:prstGeom>
        </p:spPr>
        <p:txBody>
          <a:bodyPr/>
          <a:lstStyle>
            <a:lvl1pPr marL="257175" indent="-257175" algn="l" defTabSz="342900" rtl="0" eaLnBrk="1" latinLnBrk="0" hangingPunct="1">
              <a:spcBef>
                <a:spcPct val="20000"/>
              </a:spcBef>
              <a:buFont typeface="Arial" panose="020B0604020202020204" pitchFamily="34" charset="0"/>
              <a:buChar char="•"/>
              <a:defRPr sz="1350" kern="1200">
                <a:solidFill>
                  <a:schemeClr val="tx1"/>
                </a:solidFill>
                <a:latin typeface="Calibri" charset="0"/>
                <a:ea typeface="Calibri" charset="0"/>
                <a:cs typeface="Calibri" charset="0"/>
              </a:defRPr>
            </a:lvl1pPr>
            <a:lvl2pPr marL="514350" indent="-257175" algn="l" defTabSz="342900" rtl="0" eaLnBrk="1" latinLnBrk="0" hangingPunct="1">
              <a:spcBef>
                <a:spcPct val="20000"/>
              </a:spcBef>
              <a:buFont typeface="Arial" panose="020B0604020202020204" pitchFamily="34" charset="0"/>
              <a:buChar char="•"/>
              <a:defRPr sz="1350" kern="1200">
                <a:solidFill>
                  <a:schemeClr val="tx1"/>
                </a:solidFill>
                <a:latin typeface="Calibri" charset="0"/>
                <a:ea typeface="Calibri" charset="0"/>
                <a:cs typeface="Calibri" charset="0"/>
              </a:defRPr>
            </a:lvl2pPr>
            <a:lvl3pPr marL="771525" indent="-257175" algn="l" defTabSz="342900" rtl="0" eaLnBrk="1" latinLnBrk="0" hangingPunct="1">
              <a:spcBef>
                <a:spcPct val="20000"/>
              </a:spcBef>
              <a:buFont typeface="Arial" panose="020B0604020202020204" pitchFamily="34" charset="0"/>
              <a:buChar char="•"/>
              <a:defRPr sz="1350" kern="1200">
                <a:solidFill>
                  <a:schemeClr val="tx1"/>
                </a:solidFill>
                <a:latin typeface="Calibri" charset="0"/>
                <a:ea typeface="Calibri" charset="0"/>
                <a:cs typeface="Calibri" charset="0"/>
              </a:defRPr>
            </a:lvl3pPr>
            <a:lvl4pPr marL="1028700" indent="-257175" algn="l" defTabSz="342900" rtl="0" eaLnBrk="1" latinLnBrk="0" hangingPunct="1">
              <a:spcBef>
                <a:spcPct val="20000"/>
              </a:spcBef>
              <a:buFont typeface="Arial" panose="020B0604020202020204" pitchFamily="34" charset="0"/>
              <a:buChar char="•"/>
              <a:defRPr sz="1350" kern="1200">
                <a:solidFill>
                  <a:schemeClr val="tx1"/>
                </a:solidFill>
                <a:latin typeface="Calibri" charset="0"/>
                <a:ea typeface="Calibri" charset="0"/>
                <a:cs typeface="Calibri" charset="0"/>
              </a:defRPr>
            </a:lvl4pPr>
            <a:lvl5pPr marL="1328738" indent="-257175" algn="l" defTabSz="342900" rtl="0" eaLnBrk="1" latinLnBrk="0" hangingPunct="1">
              <a:spcBef>
                <a:spcPct val="20000"/>
              </a:spcBef>
              <a:buFont typeface="Arial" panose="020B0604020202020204" pitchFamily="34" charset="0"/>
              <a:buChar char="•"/>
              <a:defRPr sz="1350" kern="1200">
                <a:solidFill>
                  <a:schemeClr val="tx1"/>
                </a:solidFill>
                <a:latin typeface="Calibri" charset="0"/>
                <a:ea typeface="Calibri" charset="0"/>
                <a:cs typeface="Calibri" charset="0"/>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sz="1600" b="1" u="sng" dirty="0"/>
              <a:t>Part 2</a:t>
            </a:r>
          </a:p>
          <a:p>
            <a:r>
              <a:rPr lang="en-US" sz="1600" dirty="0"/>
              <a:t>Practical Use Continued</a:t>
            </a:r>
          </a:p>
          <a:p>
            <a:pPr lvl="1"/>
            <a:r>
              <a:rPr lang="en-US" sz="1600" dirty="0"/>
              <a:t>Retros</a:t>
            </a:r>
          </a:p>
          <a:p>
            <a:pPr lvl="1"/>
            <a:r>
              <a:rPr lang="en-US" sz="1600" dirty="0"/>
              <a:t>Reviews</a:t>
            </a:r>
          </a:p>
          <a:p>
            <a:pPr lvl="1"/>
            <a:r>
              <a:rPr lang="en-US" sz="1600" dirty="0" err="1"/>
              <a:t>Organising</a:t>
            </a:r>
            <a:r>
              <a:rPr lang="en-US" sz="1600" dirty="0"/>
              <a:t> Lifecycles</a:t>
            </a:r>
          </a:p>
          <a:p>
            <a:r>
              <a:rPr lang="en-US" sz="1600" dirty="0"/>
              <a:t>More than Alphas</a:t>
            </a:r>
          </a:p>
          <a:p>
            <a:pPr lvl="1"/>
            <a:r>
              <a:rPr lang="en-US" sz="1600" dirty="0"/>
              <a:t>Activity Spaces, Activities</a:t>
            </a:r>
          </a:p>
          <a:p>
            <a:pPr lvl="1"/>
            <a:r>
              <a:rPr lang="en-US" sz="1600" dirty="0"/>
              <a:t>Competencies</a:t>
            </a:r>
          </a:p>
          <a:p>
            <a:r>
              <a:rPr lang="en-US" sz="1600" dirty="0"/>
              <a:t>Practices</a:t>
            </a:r>
          </a:p>
          <a:p>
            <a:pPr lvl="1"/>
            <a:r>
              <a:rPr lang="en-US" sz="1600" dirty="0"/>
              <a:t>Agile Essentials</a:t>
            </a:r>
          </a:p>
          <a:p>
            <a:pPr lvl="1"/>
            <a:r>
              <a:rPr lang="en-US" sz="1600" dirty="0"/>
              <a:t>Architecture Essentials</a:t>
            </a:r>
          </a:p>
          <a:p>
            <a:pPr lvl="1"/>
            <a:r>
              <a:rPr lang="en-US" sz="1600" dirty="0"/>
              <a:t>Web Tooling</a:t>
            </a:r>
          </a:p>
          <a:p>
            <a:pPr lvl="1"/>
            <a:r>
              <a:rPr lang="en-US" sz="1600" dirty="0"/>
              <a:t>Competencies</a:t>
            </a:r>
          </a:p>
          <a:p>
            <a:pPr marL="0" indent="0">
              <a:buNone/>
            </a:pPr>
            <a:endParaRPr lang="en-US" sz="1600" dirty="0"/>
          </a:p>
        </p:txBody>
      </p:sp>
    </p:spTree>
    <p:extLst>
      <p:ext uri="{BB962C8B-B14F-4D97-AF65-F5344CB8AC3E}">
        <p14:creationId xmlns:p14="http://schemas.microsoft.com/office/powerpoint/2010/main" val="16003564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Way Of Working - Alpha States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3368" y="651890"/>
            <a:ext cx="5989090" cy="4321748"/>
          </a:xfrm>
          <a:prstGeom prst="rect">
            <a:avLst/>
          </a:prstGeom>
        </p:spPr>
      </p:pic>
    </p:spTree>
    <p:extLst>
      <p:ext uri="{BB962C8B-B14F-4D97-AF65-F5344CB8AC3E}">
        <p14:creationId xmlns:p14="http://schemas.microsoft.com/office/powerpoint/2010/main" val="15405645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System - Alpha States</a:t>
            </a:r>
          </a:p>
        </p:txBody>
      </p:sp>
      <p:pic>
        <p:nvPicPr>
          <p:cNvPr id="6" name="Picture 5" descr="Screen Shot 2015-11-19 at 9.38.5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2265" y="600760"/>
            <a:ext cx="6006776" cy="4372878"/>
          </a:xfrm>
          <a:prstGeom prst="rect">
            <a:avLst/>
          </a:prstGeom>
        </p:spPr>
      </p:pic>
    </p:spTree>
    <p:extLst>
      <p:ext uri="{BB962C8B-B14F-4D97-AF65-F5344CB8AC3E}">
        <p14:creationId xmlns:p14="http://schemas.microsoft.com/office/powerpoint/2010/main" val="58480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9D05F-FAE4-6B4C-A62C-DFBB1732C139}"/>
              </a:ext>
            </a:extLst>
          </p:cNvPr>
          <p:cNvSpPr>
            <a:spLocks noGrp="1"/>
          </p:cNvSpPr>
          <p:nvPr>
            <p:ph type="title"/>
          </p:nvPr>
        </p:nvSpPr>
        <p:spPr>
          <a:xfrm>
            <a:off x="358776" y="192274"/>
            <a:ext cx="7360072" cy="249299"/>
          </a:xfrm>
        </p:spPr>
        <p:txBody>
          <a:bodyPr/>
          <a:lstStyle/>
          <a:p>
            <a:r>
              <a:rPr lang="en-AU" dirty="0"/>
              <a:t>Flight Checklists – consider the state:  Before-</a:t>
            </a:r>
            <a:r>
              <a:rPr lang="en-AU" dirty="0" err="1"/>
              <a:t>Takeoff</a:t>
            </a:r>
            <a:r>
              <a:rPr lang="en-AU" dirty="0"/>
              <a:t> </a:t>
            </a:r>
            <a:endParaRPr lang="en-US" dirty="0"/>
          </a:p>
        </p:txBody>
      </p:sp>
      <p:sp>
        <p:nvSpPr>
          <p:cNvPr id="3" name="Rectangle 2">
            <a:extLst>
              <a:ext uri="{FF2B5EF4-FFF2-40B4-BE49-F238E27FC236}">
                <a16:creationId xmlns:a16="http://schemas.microsoft.com/office/drawing/2014/main" id="{2287A7A8-9F59-5040-B0FF-870EB63FE1C5}"/>
              </a:ext>
            </a:extLst>
          </p:cNvPr>
          <p:cNvSpPr/>
          <p:nvPr/>
        </p:nvSpPr>
        <p:spPr>
          <a:xfrm>
            <a:off x="469532" y="1146733"/>
            <a:ext cx="4572000" cy="3633687"/>
          </a:xfrm>
          <a:prstGeom prst="rect">
            <a:avLst/>
          </a:prstGeom>
        </p:spPr>
        <p:txBody>
          <a:bodyPr>
            <a:spAutoFit/>
          </a:bodyPr>
          <a:lstStyle/>
          <a:p>
            <a:r>
              <a:rPr lang="en-AU" b="1" u="sng" dirty="0">
                <a:solidFill>
                  <a:srgbClr val="545854"/>
                </a:solidFill>
                <a:latin typeface="raleway"/>
              </a:rPr>
              <a:t>Initial Items</a:t>
            </a:r>
          </a:p>
          <a:p>
            <a:pPr marL="285750" indent="-285750">
              <a:buFont typeface="Wingdings" pitchFamily="2" charset="2"/>
              <a:buChar char="q"/>
            </a:pPr>
            <a:r>
              <a:rPr lang="en-AU" dirty="0">
                <a:solidFill>
                  <a:srgbClr val="545854"/>
                </a:solidFill>
                <a:latin typeface="raleway"/>
              </a:rPr>
              <a:t>Auxiliary fuel pump — Off</a:t>
            </a:r>
          </a:p>
          <a:p>
            <a:pPr marL="285750" indent="-285750">
              <a:buFont typeface="Wingdings" pitchFamily="2" charset="2"/>
              <a:buChar char="q"/>
            </a:pPr>
            <a:r>
              <a:rPr lang="en-AU" dirty="0">
                <a:solidFill>
                  <a:srgbClr val="545854"/>
                </a:solidFill>
                <a:latin typeface="raleway"/>
              </a:rPr>
              <a:t>Flight controls — Free and correct</a:t>
            </a:r>
          </a:p>
          <a:p>
            <a:pPr marL="285750" indent="-285750">
              <a:buFont typeface="Wingdings" pitchFamily="2" charset="2"/>
              <a:buChar char="q"/>
            </a:pPr>
            <a:r>
              <a:rPr lang="en-AU" dirty="0">
                <a:solidFill>
                  <a:srgbClr val="545854"/>
                </a:solidFill>
                <a:latin typeface="raleway"/>
              </a:rPr>
              <a:t>Instruments and radios — Checked and set</a:t>
            </a:r>
          </a:p>
          <a:p>
            <a:pPr marL="285750" indent="-285750">
              <a:buFont typeface="Wingdings" pitchFamily="2" charset="2"/>
              <a:buChar char="q"/>
            </a:pPr>
            <a:r>
              <a:rPr lang="en-AU" dirty="0">
                <a:solidFill>
                  <a:srgbClr val="545854"/>
                </a:solidFill>
                <a:latin typeface="raleway"/>
              </a:rPr>
              <a:t>Landing gear position lights — Checked</a:t>
            </a:r>
          </a:p>
          <a:p>
            <a:pPr marL="285750" indent="-285750">
              <a:buFont typeface="Wingdings" pitchFamily="2" charset="2"/>
              <a:buChar char="q"/>
            </a:pPr>
            <a:r>
              <a:rPr lang="en-AU" dirty="0">
                <a:solidFill>
                  <a:srgbClr val="545854"/>
                </a:solidFill>
                <a:latin typeface="raleway"/>
              </a:rPr>
              <a:t>Altimeter — Set</a:t>
            </a:r>
          </a:p>
          <a:p>
            <a:pPr marL="285750" indent="-285750">
              <a:buFont typeface="Wingdings" pitchFamily="2" charset="2"/>
              <a:buChar char="q"/>
            </a:pPr>
            <a:r>
              <a:rPr lang="en-AU" dirty="0">
                <a:solidFill>
                  <a:srgbClr val="545854"/>
                </a:solidFill>
                <a:latin typeface="raleway"/>
              </a:rPr>
              <a:t>Directional gyro — Set</a:t>
            </a:r>
          </a:p>
          <a:p>
            <a:pPr marL="285750" indent="-285750">
              <a:buFont typeface="Wingdings" pitchFamily="2" charset="2"/>
              <a:buChar char="q"/>
            </a:pPr>
            <a:r>
              <a:rPr lang="en-AU" dirty="0">
                <a:solidFill>
                  <a:srgbClr val="545854"/>
                </a:solidFill>
                <a:latin typeface="raleway"/>
              </a:rPr>
              <a:t>Fuel gauges — Checked</a:t>
            </a:r>
          </a:p>
          <a:p>
            <a:pPr marL="285750" indent="-285750">
              <a:buFont typeface="Wingdings" pitchFamily="2" charset="2"/>
              <a:buChar char="q"/>
            </a:pPr>
            <a:r>
              <a:rPr lang="en-AU" dirty="0">
                <a:solidFill>
                  <a:srgbClr val="545854"/>
                </a:solidFill>
                <a:latin typeface="raleway"/>
              </a:rPr>
              <a:t>Trim — Set</a:t>
            </a:r>
          </a:p>
          <a:p>
            <a:pPr marL="285750" indent="-285750">
              <a:buFont typeface="Wingdings" pitchFamily="2" charset="2"/>
              <a:buChar char="q"/>
            </a:pPr>
            <a:r>
              <a:rPr lang="en-AU" dirty="0">
                <a:solidFill>
                  <a:srgbClr val="545854"/>
                </a:solidFill>
                <a:latin typeface="raleway"/>
              </a:rPr>
              <a:t>Propeller — Exercise</a:t>
            </a:r>
          </a:p>
          <a:p>
            <a:pPr marL="285750" indent="-285750">
              <a:buFont typeface="Wingdings" pitchFamily="2" charset="2"/>
              <a:buChar char="q"/>
            </a:pPr>
            <a:r>
              <a:rPr lang="en-AU" dirty="0">
                <a:solidFill>
                  <a:srgbClr val="545854"/>
                </a:solidFill>
                <a:latin typeface="raleway"/>
              </a:rPr>
              <a:t>Magnetos — Checked</a:t>
            </a:r>
          </a:p>
          <a:p>
            <a:pPr marL="285750" indent="-285750">
              <a:buFont typeface="Wingdings" pitchFamily="2" charset="2"/>
              <a:buChar char="q"/>
            </a:pPr>
            <a:r>
              <a:rPr lang="en-AU" dirty="0">
                <a:solidFill>
                  <a:srgbClr val="545854"/>
                </a:solidFill>
                <a:latin typeface="raleway"/>
              </a:rPr>
              <a:t>Engine idle — checked</a:t>
            </a:r>
          </a:p>
          <a:p>
            <a:pPr marL="285750" indent="-285750">
              <a:buFont typeface="Wingdings" pitchFamily="2" charset="2"/>
              <a:buChar char="q"/>
            </a:pPr>
            <a:r>
              <a:rPr lang="en-AU" dirty="0">
                <a:solidFill>
                  <a:srgbClr val="545854"/>
                </a:solidFill>
                <a:latin typeface="raleway"/>
              </a:rPr>
              <a:t>Flaps — As required</a:t>
            </a:r>
          </a:p>
          <a:p>
            <a:pPr marL="285750" indent="-285750">
              <a:buFont typeface="Wingdings" pitchFamily="2" charset="2"/>
              <a:buChar char="q"/>
            </a:pPr>
            <a:r>
              <a:rPr lang="en-AU" dirty="0">
                <a:solidFill>
                  <a:srgbClr val="545854"/>
                </a:solidFill>
                <a:latin typeface="raleway"/>
              </a:rPr>
              <a:t>Seat belts/shoulder harnesses — Fastened</a:t>
            </a:r>
          </a:p>
          <a:p>
            <a:pPr marL="285750" indent="-285750">
              <a:buFont typeface="Wingdings" pitchFamily="2" charset="2"/>
              <a:buChar char="q"/>
            </a:pPr>
            <a:r>
              <a:rPr lang="en-AU" dirty="0">
                <a:solidFill>
                  <a:srgbClr val="545854"/>
                </a:solidFill>
                <a:latin typeface="raleway"/>
              </a:rPr>
              <a:t>Parking brake — Off </a:t>
            </a:r>
            <a:endParaRPr lang="en-AU" b="0" i="0" u="none" strike="noStrike" dirty="0">
              <a:solidFill>
                <a:srgbClr val="545854"/>
              </a:solidFill>
              <a:effectLst/>
              <a:latin typeface="raleway"/>
            </a:endParaRPr>
          </a:p>
        </p:txBody>
      </p:sp>
      <p:sp>
        <p:nvSpPr>
          <p:cNvPr id="4" name="Rectangle 3">
            <a:extLst>
              <a:ext uri="{FF2B5EF4-FFF2-40B4-BE49-F238E27FC236}">
                <a16:creationId xmlns:a16="http://schemas.microsoft.com/office/drawing/2014/main" id="{B0305F3F-62AC-6545-8F68-4D1D19CA7EAD}"/>
              </a:ext>
            </a:extLst>
          </p:cNvPr>
          <p:cNvSpPr/>
          <p:nvPr/>
        </p:nvSpPr>
        <p:spPr>
          <a:xfrm>
            <a:off x="5041532" y="2946550"/>
            <a:ext cx="3986558" cy="1744965"/>
          </a:xfrm>
          <a:prstGeom prst="rect">
            <a:avLst/>
          </a:prstGeom>
        </p:spPr>
        <p:txBody>
          <a:bodyPr wrap="square">
            <a:spAutoFit/>
          </a:bodyPr>
          <a:lstStyle/>
          <a:p>
            <a:r>
              <a:rPr lang="en-AU" b="1" u="sng" dirty="0">
                <a:solidFill>
                  <a:srgbClr val="545854"/>
                </a:solidFill>
                <a:latin typeface="raleway"/>
              </a:rPr>
              <a:t>Final items</a:t>
            </a:r>
          </a:p>
          <a:p>
            <a:pPr marL="285750" indent="-285750">
              <a:buFont typeface="Wingdings" pitchFamily="2" charset="2"/>
              <a:buChar char="q"/>
            </a:pPr>
            <a:r>
              <a:rPr lang="en-AU" dirty="0">
                <a:solidFill>
                  <a:srgbClr val="545854"/>
                </a:solidFill>
                <a:latin typeface="raleway"/>
              </a:rPr>
              <a:t>Doors and windows — Locked</a:t>
            </a:r>
          </a:p>
          <a:p>
            <a:pPr marL="285750" indent="-285750">
              <a:buFont typeface="Wingdings" pitchFamily="2" charset="2"/>
              <a:buChar char="q"/>
            </a:pPr>
            <a:r>
              <a:rPr lang="en-AU" dirty="0">
                <a:solidFill>
                  <a:srgbClr val="545854"/>
                </a:solidFill>
                <a:latin typeface="raleway"/>
              </a:rPr>
              <a:t>Mixture — Full rich unless above 3,000 feet </a:t>
            </a:r>
            <a:r>
              <a:rPr lang="en-AU" dirty="0" err="1">
                <a:solidFill>
                  <a:srgbClr val="545854"/>
                </a:solidFill>
                <a:latin typeface="raleway"/>
              </a:rPr>
              <a:t>msl</a:t>
            </a:r>
            <a:endParaRPr lang="en-AU" dirty="0">
              <a:solidFill>
                <a:srgbClr val="545854"/>
              </a:solidFill>
              <a:latin typeface="raleway"/>
            </a:endParaRPr>
          </a:p>
          <a:p>
            <a:pPr marL="285750" indent="-285750">
              <a:buFont typeface="Wingdings" pitchFamily="2" charset="2"/>
              <a:buChar char="q"/>
            </a:pPr>
            <a:r>
              <a:rPr lang="en-AU" dirty="0">
                <a:solidFill>
                  <a:srgbClr val="545854"/>
                </a:solidFill>
                <a:latin typeface="raleway"/>
              </a:rPr>
              <a:t>Lights — Landing, taxi, strobes on</a:t>
            </a:r>
          </a:p>
          <a:p>
            <a:pPr marL="285750" indent="-285750">
              <a:buFont typeface="Wingdings" pitchFamily="2" charset="2"/>
              <a:buChar char="q"/>
            </a:pPr>
            <a:r>
              <a:rPr lang="en-AU" dirty="0">
                <a:solidFill>
                  <a:srgbClr val="545854"/>
                </a:solidFill>
                <a:latin typeface="raleway"/>
              </a:rPr>
              <a:t>Camera — Transponder on</a:t>
            </a:r>
          </a:p>
          <a:p>
            <a:pPr marL="285750" indent="-285750">
              <a:buFont typeface="Wingdings" pitchFamily="2" charset="2"/>
              <a:buChar char="q"/>
            </a:pPr>
            <a:r>
              <a:rPr lang="en-AU" dirty="0">
                <a:solidFill>
                  <a:srgbClr val="545854"/>
                </a:solidFill>
                <a:latin typeface="raleway"/>
              </a:rPr>
              <a:t>Action — Engine instruments checked</a:t>
            </a:r>
            <a:endParaRPr lang="en-AU" b="0" i="0" u="none" strike="noStrike" dirty="0">
              <a:solidFill>
                <a:srgbClr val="545854"/>
              </a:solidFill>
              <a:effectLst/>
              <a:latin typeface="raleway"/>
            </a:endParaRPr>
          </a:p>
        </p:txBody>
      </p:sp>
      <p:pic>
        <p:nvPicPr>
          <p:cNvPr id="6" name="Picture 5">
            <a:extLst>
              <a:ext uri="{FF2B5EF4-FFF2-40B4-BE49-F238E27FC236}">
                <a16:creationId xmlns:a16="http://schemas.microsoft.com/office/drawing/2014/main" id="{4E19DEBD-E8DB-0E45-99D2-4B8059AB98C2}"/>
              </a:ext>
            </a:extLst>
          </p:cNvPr>
          <p:cNvPicPr>
            <a:picLocks noChangeAspect="1"/>
          </p:cNvPicPr>
          <p:nvPr/>
        </p:nvPicPr>
        <p:blipFill>
          <a:blip r:embed="rId3"/>
          <a:stretch>
            <a:fillRect/>
          </a:stretch>
        </p:blipFill>
        <p:spPr>
          <a:xfrm>
            <a:off x="5938891" y="1146733"/>
            <a:ext cx="2538485" cy="1523091"/>
          </a:xfrm>
          <a:prstGeom prst="rect">
            <a:avLst/>
          </a:prstGeom>
        </p:spPr>
      </p:pic>
      <p:sp>
        <p:nvSpPr>
          <p:cNvPr id="7" name="Rectangle 6">
            <a:extLst>
              <a:ext uri="{FF2B5EF4-FFF2-40B4-BE49-F238E27FC236}">
                <a16:creationId xmlns:a16="http://schemas.microsoft.com/office/drawing/2014/main" id="{37A0BF79-5C46-104F-ACFC-231297697828}"/>
              </a:ext>
            </a:extLst>
          </p:cNvPr>
          <p:cNvSpPr/>
          <p:nvPr/>
        </p:nvSpPr>
        <p:spPr>
          <a:xfrm>
            <a:off x="358776" y="624876"/>
            <a:ext cx="8888255" cy="338554"/>
          </a:xfrm>
          <a:prstGeom prst="rect">
            <a:avLst/>
          </a:prstGeom>
        </p:spPr>
        <p:txBody>
          <a:bodyPr wrap="square">
            <a:spAutoFit/>
          </a:bodyPr>
          <a:lstStyle/>
          <a:p>
            <a:r>
              <a:rPr lang="en-AU" sz="1600" dirty="0"/>
              <a:t>Segmented checklists are constructed so that specific segments are completed at appropriate times. </a:t>
            </a:r>
            <a:endParaRPr lang="en-US" dirty="0"/>
          </a:p>
        </p:txBody>
      </p:sp>
    </p:spTree>
    <p:extLst>
      <p:ext uri="{BB962C8B-B14F-4D97-AF65-F5344CB8AC3E}">
        <p14:creationId xmlns:p14="http://schemas.microsoft.com/office/powerpoint/2010/main" val="3958097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Structure of an ALPHA</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776" y="725894"/>
            <a:ext cx="5672169" cy="35466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125143" y="539082"/>
            <a:ext cx="6004272" cy="356251"/>
          </a:xfrm>
          <a:prstGeom prst="rect">
            <a:avLst/>
          </a:prstGeom>
          <a:noFill/>
        </p:spPr>
        <p:txBody>
          <a:bodyPr wrap="none" rtlCol="0">
            <a:spAutoFit/>
          </a:bodyPr>
          <a:lstStyle/>
          <a:p>
            <a:r>
              <a:rPr lang="en-AU" sz="1715" dirty="0">
                <a:solidFill>
                  <a:srgbClr val="44484F"/>
                </a:solidFill>
                <a:latin typeface="Arial"/>
                <a:cs typeface="Arial"/>
              </a:rPr>
              <a:t>An Alpha has State and is simply managed with Check Lists</a:t>
            </a:r>
          </a:p>
        </p:txBody>
      </p:sp>
      <p:sp>
        <p:nvSpPr>
          <p:cNvPr id="6" name="TextBox 5"/>
          <p:cNvSpPr txBox="1"/>
          <p:nvPr/>
        </p:nvSpPr>
        <p:spPr>
          <a:xfrm>
            <a:off x="1341365" y="4272586"/>
            <a:ext cx="5685274" cy="356251"/>
          </a:xfrm>
          <a:prstGeom prst="rect">
            <a:avLst/>
          </a:prstGeom>
          <a:noFill/>
        </p:spPr>
        <p:txBody>
          <a:bodyPr wrap="none" rtlCol="0">
            <a:spAutoFit/>
          </a:bodyPr>
          <a:lstStyle/>
          <a:p>
            <a:r>
              <a:rPr lang="en-AU" sz="1715" dirty="0">
                <a:solidFill>
                  <a:srgbClr val="44484F"/>
                </a:solidFill>
                <a:latin typeface="Arial"/>
                <a:cs typeface="Arial"/>
              </a:rPr>
              <a:t>An Alpha does not tell you how to get from State to State</a:t>
            </a:r>
          </a:p>
        </p:txBody>
      </p:sp>
      <p:sp>
        <p:nvSpPr>
          <p:cNvPr id="3" name="Rectangle 2">
            <a:extLst>
              <a:ext uri="{FF2B5EF4-FFF2-40B4-BE49-F238E27FC236}">
                <a16:creationId xmlns:a16="http://schemas.microsoft.com/office/drawing/2014/main" id="{F3BCB094-6DBE-5746-9A7E-7F1B5A538592}"/>
              </a:ext>
            </a:extLst>
          </p:cNvPr>
          <p:cNvSpPr/>
          <p:nvPr/>
        </p:nvSpPr>
        <p:spPr>
          <a:xfrm>
            <a:off x="6292708" y="1301570"/>
            <a:ext cx="2374213" cy="2308324"/>
          </a:xfrm>
          <a:prstGeom prst="rect">
            <a:avLst/>
          </a:prstGeom>
        </p:spPr>
        <p:txBody>
          <a:bodyPr wrap="square">
            <a:spAutoFit/>
          </a:bodyPr>
          <a:lstStyle/>
          <a:p>
            <a:r>
              <a:rPr lang="en-GB" sz="1600" b="1" dirty="0"/>
              <a:t>Alpha = </a:t>
            </a:r>
            <a:r>
              <a:rPr lang="en-GB" sz="1600" dirty="0"/>
              <a:t>Abstract Level Progress Health Attribute</a:t>
            </a:r>
          </a:p>
          <a:p>
            <a:endParaRPr lang="en-GB" sz="1600" dirty="0"/>
          </a:p>
          <a:p>
            <a:r>
              <a:rPr lang="en-GB" sz="1600" dirty="0"/>
              <a:t>State monitors:</a:t>
            </a:r>
          </a:p>
          <a:p>
            <a:pPr marL="285750" indent="-285750">
              <a:buFont typeface="Arial" panose="020B0604020202020204" pitchFamily="34" charset="0"/>
              <a:buChar char="•"/>
            </a:pPr>
            <a:r>
              <a:rPr lang="en-GB" sz="1600" b="1" dirty="0"/>
              <a:t>Progress</a:t>
            </a:r>
            <a:r>
              <a:rPr lang="en-GB" sz="1600" dirty="0"/>
              <a:t> – where are we up to</a:t>
            </a:r>
          </a:p>
          <a:p>
            <a:pPr marL="285750" indent="-285750">
              <a:buFont typeface="Arial" panose="020B0604020202020204" pitchFamily="34" charset="0"/>
              <a:buChar char="•"/>
            </a:pPr>
            <a:r>
              <a:rPr lang="en-GB" sz="1600" b="1" dirty="0"/>
              <a:t>Health</a:t>
            </a:r>
            <a:r>
              <a:rPr lang="en-GB" sz="1600" dirty="0"/>
              <a:t> – is State where we should be, or we are blocked</a:t>
            </a:r>
          </a:p>
        </p:txBody>
      </p:sp>
    </p:spTree>
    <p:extLst>
      <p:ext uri="{BB962C8B-B14F-4D97-AF65-F5344CB8AC3E}">
        <p14:creationId xmlns:p14="http://schemas.microsoft.com/office/powerpoint/2010/main" val="1132093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Each State has a Check List, completed to transition the state</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242" y="713655"/>
            <a:ext cx="6219836" cy="39877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400297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Descriptive tool: Cards and Checklist</a:t>
            </a:r>
          </a:p>
        </p:txBody>
      </p:sp>
      <p:pic>
        <p:nvPicPr>
          <p:cNvPr id="4" name="Picture 7"/>
          <p:cNvPicPr>
            <a:picLocks noChangeAspect="1" noChangeArrowheads="1"/>
          </p:cNvPicPr>
          <p:nvPr/>
        </p:nvPicPr>
        <p:blipFill>
          <a:blip r:embed="rId3" cstate="print"/>
          <a:srcRect/>
          <a:stretch>
            <a:fillRect/>
          </a:stretch>
        </p:blipFill>
        <p:spPr bwMode="auto">
          <a:xfrm>
            <a:off x="6187655" y="1049731"/>
            <a:ext cx="1274145" cy="1840432"/>
          </a:xfrm>
          <a:prstGeom prst="rect">
            <a:avLst/>
          </a:prstGeom>
          <a:noFill/>
          <a:ln w="9525">
            <a:solidFill>
              <a:srgbClr val="00B050"/>
            </a:solidFill>
            <a:miter lim="800000"/>
            <a:headEnd/>
            <a:tailEnd/>
          </a:ln>
          <a:effectLst/>
        </p:spPr>
      </p:pic>
      <p:pic>
        <p:nvPicPr>
          <p:cNvPr id="5" name="Picture 6"/>
          <p:cNvPicPr>
            <a:picLocks noChangeAspect="1" noChangeArrowheads="1"/>
          </p:cNvPicPr>
          <p:nvPr/>
        </p:nvPicPr>
        <p:blipFill>
          <a:blip r:embed="rId4" cstate="print"/>
          <a:srcRect/>
          <a:stretch>
            <a:fillRect/>
          </a:stretch>
        </p:blipFill>
        <p:spPr bwMode="auto">
          <a:xfrm>
            <a:off x="6009574" y="1101176"/>
            <a:ext cx="1274145" cy="1840432"/>
          </a:xfrm>
          <a:prstGeom prst="rect">
            <a:avLst/>
          </a:prstGeom>
          <a:noFill/>
          <a:ln w="9525">
            <a:solidFill>
              <a:srgbClr val="00B050"/>
            </a:solidFill>
            <a:miter lim="800000"/>
            <a:headEnd/>
            <a:tailEnd/>
          </a:ln>
          <a:effectLst/>
        </p:spPr>
      </p:pic>
      <p:pic>
        <p:nvPicPr>
          <p:cNvPr id="6" name="Picture 5"/>
          <p:cNvPicPr>
            <a:picLocks noChangeAspect="1" noChangeArrowheads="1"/>
          </p:cNvPicPr>
          <p:nvPr/>
        </p:nvPicPr>
        <p:blipFill>
          <a:blip r:embed="rId5" cstate="print"/>
          <a:srcRect/>
          <a:stretch>
            <a:fillRect/>
          </a:stretch>
        </p:blipFill>
        <p:spPr bwMode="auto">
          <a:xfrm>
            <a:off x="5803792" y="1152622"/>
            <a:ext cx="1274145" cy="1840432"/>
          </a:xfrm>
          <a:prstGeom prst="rect">
            <a:avLst/>
          </a:prstGeom>
          <a:noFill/>
          <a:ln w="9525">
            <a:solidFill>
              <a:srgbClr val="00B050"/>
            </a:solidFill>
            <a:miter lim="800000"/>
            <a:headEnd/>
            <a:tailEnd/>
          </a:ln>
          <a:effectLst/>
        </p:spPr>
      </p:pic>
      <p:pic>
        <p:nvPicPr>
          <p:cNvPr id="7" name="Picture 4"/>
          <p:cNvPicPr>
            <a:picLocks noChangeAspect="1" noChangeArrowheads="1"/>
          </p:cNvPicPr>
          <p:nvPr/>
        </p:nvPicPr>
        <p:blipFill>
          <a:blip r:embed="rId6" cstate="print"/>
          <a:srcRect/>
          <a:stretch>
            <a:fillRect/>
          </a:stretch>
        </p:blipFill>
        <p:spPr bwMode="auto">
          <a:xfrm>
            <a:off x="5590095" y="1204067"/>
            <a:ext cx="1274145" cy="1840432"/>
          </a:xfrm>
          <a:prstGeom prst="rect">
            <a:avLst/>
          </a:prstGeom>
          <a:noFill/>
          <a:ln w="9525">
            <a:solidFill>
              <a:srgbClr val="00B050"/>
            </a:solidFill>
            <a:miter lim="800000"/>
            <a:headEnd/>
            <a:tailEnd/>
          </a:ln>
          <a:effectLst/>
        </p:spPr>
      </p:pic>
      <p:pic>
        <p:nvPicPr>
          <p:cNvPr id="8" name="Picture 2"/>
          <p:cNvPicPr>
            <a:picLocks noChangeAspect="1" noChangeArrowheads="1"/>
          </p:cNvPicPr>
          <p:nvPr/>
        </p:nvPicPr>
        <p:blipFill>
          <a:blip r:embed="rId7" cstate="print"/>
          <a:srcRect/>
          <a:stretch>
            <a:fillRect/>
          </a:stretch>
        </p:blipFill>
        <p:spPr bwMode="auto">
          <a:xfrm>
            <a:off x="5332866" y="1255513"/>
            <a:ext cx="1274145" cy="1840432"/>
          </a:xfrm>
          <a:prstGeom prst="rect">
            <a:avLst/>
          </a:prstGeom>
          <a:noFill/>
          <a:ln w="9525">
            <a:solidFill>
              <a:srgbClr val="00B050"/>
            </a:solidFill>
            <a:miter lim="800000"/>
            <a:headEnd/>
            <a:tailEnd/>
          </a:ln>
          <a:effectLst/>
        </p:spPr>
      </p:pic>
      <p:pic>
        <p:nvPicPr>
          <p:cNvPr id="9" name="Picture 3"/>
          <p:cNvPicPr>
            <a:picLocks noChangeAspect="1" noChangeArrowheads="1"/>
          </p:cNvPicPr>
          <p:nvPr/>
        </p:nvPicPr>
        <p:blipFill>
          <a:blip r:embed="rId8" cstate="print"/>
          <a:srcRect/>
          <a:stretch>
            <a:fillRect/>
          </a:stretch>
        </p:blipFill>
        <p:spPr bwMode="auto">
          <a:xfrm>
            <a:off x="5076126" y="1352539"/>
            <a:ext cx="1274145" cy="1840432"/>
          </a:xfrm>
          <a:prstGeom prst="rect">
            <a:avLst/>
          </a:prstGeom>
          <a:noFill/>
          <a:ln w="9525">
            <a:solidFill>
              <a:srgbClr val="00B050"/>
            </a:solidFill>
            <a:miter lim="800000"/>
            <a:headEnd/>
            <a:tailEnd/>
          </a:ln>
          <a:effectLst/>
        </p:spPr>
      </p:pic>
      <p:sp>
        <p:nvSpPr>
          <p:cNvPr id="10" name="TextBox 9"/>
          <p:cNvSpPr txBox="1"/>
          <p:nvPr/>
        </p:nvSpPr>
        <p:spPr>
          <a:xfrm>
            <a:off x="1279480" y="4084554"/>
            <a:ext cx="6674118" cy="862768"/>
          </a:xfrm>
          <a:prstGeom prst="rect">
            <a:avLst/>
          </a:prstGeom>
          <a:noFill/>
          <a:ln w="12700">
            <a:noFill/>
            <a:miter lim="800000"/>
            <a:headEnd/>
            <a:tailEnd/>
          </a:ln>
        </p:spPr>
        <p:txBody>
          <a:bodyPr lIns="77124" tIns="38562" rIns="77124" bIns="38562" anchor="ctr">
            <a:prstTxWarp prst="textNoShape">
              <a:avLst/>
            </a:prstTxWarp>
          </a:bodyPr>
          <a:lstStyle/>
          <a:p>
            <a:pPr marL="244968" indent="-244968">
              <a:buFont typeface="Arial" panose="020B0604020202020204" pitchFamily="34" charset="0"/>
              <a:buChar char="•"/>
            </a:pPr>
            <a:endParaRPr lang="en-US" sz="1400" dirty="0">
              <a:solidFill>
                <a:schemeClr val="bg2">
                  <a:lumMod val="50000"/>
                </a:schemeClr>
              </a:solidFill>
              <a:ea typeface="Arial" charset="0"/>
              <a:cs typeface="Arial" charset="0"/>
            </a:endParaRPr>
          </a:p>
        </p:txBody>
      </p:sp>
      <p:sp>
        <p:nvSpPr>
          <p:cNvPr id="11" name="Rectangular Callout 10"/>
          <p:cNvSpPr/>
          <p:nvPr/>
        </p:nvSpPr>
        <p:spPr bwMode="auto">
          <a:xfrm>
            <a:off x="6361835" y="3166897"/>
            <a:ext cx="1337523" cy="542873"/>
          </a:xfrm>
          <a:prstGeom prst="wedgeRectCallout">
            <a:avLst>
              <a:gd name="adj1" fmla="val -81182"/>
              <a:gd name="adj2" fmla="val -124211"/>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65329" tIns="32664" rIns="65329" bIns="32664" numCol="1" rtlCol="0" anchor="t" anchorCtr="0" compatLnSpc="1">
            <a:prstTxWarp prst="textNoShape">
              <a:avLst/>
            </a:prstTxWarp>
          </a:bodyPr>
          <a:lstStyle/>
          <a:p>
            <a:pPr defTabSz="653247" eaLnBrk="0" fontAlgn="base" hangingPunct="0">
              <a:spcBef>
                <a:spcPct val="0"/>
              </a:spcBef>
              <a:spcAft>
                <a:spcPct val="0"/>
              </a:spcAft>
            </a:pPr>
            <a:r>
              <a:rPr lang="en-US" sz="1000" dirty="0">
                <a:latin typeface="Arial" charset="0"/>
                <a:ea typeface="ＭＳ Ｐゴシック" pitchFamily="1" charset="-128"/>
              </a:rPr>
              <a:t>Each state defines an extensible check list.</a:t>
            </a:r>
          </a:p>
        </p:txBody>
      </p:sp>
      <p:pic>
        <p:nvPicPr>
          <p:cNvPr id="12" name="Picture 2"/>
          <p:cNvPicPr>
            <a:picLocks noChangeAspect="1" noChangeArrowheads="1"/>
          </p:cNvPicPr>
          <p:nvPr/>
        </p:nvPicPr>
        <p:blipFill>
          <a:blip r:embed="rId9" cstate="print"/>
          <a:srcRect/>
          <a:stretch>
            <a:fillRect/>
          </a:stretch>
        </p:blipFill>
        <p:spPr bwMode="auto">
          <a:xfrm>
            <a:off x="1920086" y="1141814"/>
            <a:ext cx="2934785" cy="2031774"/>
          </a:xfrm>
          <a:prstGeom prst="rect">
            <a:avLst/>
          </a:prstGeom>
          <a:noFill/>
          <a:ln w="9525">
            <a:solidFill>
              <a:srgbClr val="00B050"/>
            </a:solidFill>
            <a:miter lim="800000"/>
            <a:headEnd/>
            <a:tailEnd/>
          </a:ln>
          <a:effectLst/>
        </p:spPr>
      </p:pic>
      <p:sp>
        <p:nvSpPr>
          <p:cNvPr id="14" name="Rectangular Callout 13"/>
          <p:cNvSpPr/>
          <p:nvPr/>
        </p:nvSpPr>
        <p:spPr bwMode="auto">
          <a:xfrm>
            <a:off x="3664105" y="715749"/>
            <a:ext cx="1202316" cy="234199"/>
          </a:xfrm>
          <a:prstGeom prst="wedgeRectCallout">
            <a:avLst>
              <a:gd name="adj1" fmla="val -19396"/>
              <a:gd name="adj2" fmla="val 317762"/>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65329" tIns="32664" rIns="65329" bIns="32664" numCol="1" rtlCol="0" anchor="t" anchorCtr="0" compatLnSpc="1">
            <a:prstTxWarp prst="textNoShape">
              <a:avLst/>
            </a:prstTxWarp>
          </a:bodyPr>
          <a:lstStyle/>
          <a:p>
            <a:pPr algn="ctr" defTabSz="653247" eaLnBrk="0" fontAlgn="base" hangingPunct="0">
              <a:spcBef>
                <a:spcPct val="0"/>
              </a:spcBef>
              <a:spcAft>
                <a:spcPct val="0"/>
              </a:spcAft>
            </a:pPr>
            <a:r>
              <a:rPr lang="en-US" sz="1000" dirty="0">
                <a:latin typeface="Arial" charset="0"/>
                <a:ea typeface="ＭＳ Ｐゴシック" pitchFamily="1" charset="-128"/>
              </a:rPr>
              <a:t>Simple Guidelines</a:t>
            </a:r>
          </a:p>
        </p:txBody>
      </p:sp>
      <p:sp>
        <p:nvSpPr>
          <p:cNvPr id="15" name="Rectangular Callout 14"/>
          <p:cNvSpPr/>
          <p:nvPr/>
        </p:nvSpPr>
        <p:spPr bwMode="auto">
          <a:xfrm>
            <a:off x="1022252" y="1645729"/>
            <a:ext cx="514456" cy="230540"/>
          </a:xfrm>
          <a:prstGeom prst="wedgeRectCallout">
            <a:avLst>
              <a:gd name="adj1" fmla="val 122991"/>
              <a:gd name="adj2" fmla="val -13856"/>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65329" tIns="32664" rIns="65329" bIns="32664" numCol="1" rtlCol="0" anchor="t" anchorCtr="0" compatLnSpc="1">
            <a:prstTxWarp prst="textNoShape">
              <a:avLst/>
            </a:prstTxWarp>
          </a:bodyPr>
          <a:lstStyle/>
          <a:p>
            <a:pPr algn="ctr" defTabSz="653247" eaLnBrk="0" fontAlgn="base" hangingPunct="0">
              <a:spcBef>
                <a:spcPct val="0"/>
              </a:spcBef>
              <a:spcAft>
                <a:spcPct val="0"/>
              </a:spcAft>
            </a:pPr>
            <a:r>
              <a:rPr lang="en-US" sz="1000" dirty="0">
                <a:latin typeface="Arial" charset="0"/>
                <a:ea typeface="ＭＳ Ｐゴシック" pitchFamily="1" charset="-128"/>
              </a:rPr>
              <a:t>States</a:t>
            </a:r>
          </a:p>
        </p:txBody>
      </p:sp>
      <p:sp>
        <p:nvSpPr>
          <p:cNvPr id="16" name="Rectangular Callout 15"/>
          <p:cNvSpPr/>
          <p:nvPr/>
        </p:nvSpPr>
        <p:spPr bwMode="auto">
          <a:xfrm>
            <a:off x="5977885" y="561412"/>
            <a:ext cx="1975713" cy="324260"/>
          </a:xfrm>
          <a:prstGeom prst="wedgeRectCallout">
            <a:avLst>
              <a:gd name="adj1" fmla="val -66452"/>
              <a:gd name="adj2" fmla="val 238716"/>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65329" tIns="32664" rIns="65329" bIns="32664" numCol="1" rtlCol="0" anchor="t" anchorCtr="0" compatLnSpc="1">
            <a:prstTxWarp prst="textNoShape">
              <a:avLst/>
            </a:prstTxWarp>
          </a:bodyPr>
          <a:lstStyle/>
          <a:p>
            <a:pPr defTabSz="653247" eaLnBrk="0" fontAlgn="base" hangingPunct="0">
              <a:spcBef>
                <a:spcPct val="0"/>
              </a:spcBef>
              <a:spcAft>
                <a:spcPct val="0"/>
              </a:spcAft>
            </a:pPr>
            <a:r>
              <a:rPr lang="en-US" sz="1000" dirty="0">
                <a:latin typeface="Arial" charset="0"/>
                <a:ea typeface="ＭＳ Ｐゴシック" pitchFamily="1" charset="-128"/>
              </a:rPr>
              <a:t>Explanation Card for each State</a:t>
            </a:r>
          </a:p>
        </p:txBody>
      </p:sp>
      <p:sp>
        <p:nvSpPr>
          <p:cNvPr id="3" name="Rectangle 2">
            <a:extLst>
              <a:ext uri="{FF2B5EF4-FFF2-40B4-BE49-F238E27FC236}">
                <a16:creationId xmlns:a16="http://schemas.microsoft.com/office/drawing/2014/main" id="{BF0D3635-FC5C-2848-A546-F200D4E4CEA7}"/>
              </a:ext>
            </a:extLst>
          </p:cNvPr>
          <p:cNvSpPr/>
          <p:nvPr/>
        </p:nvSpPr>
        <p:spPr>
          <a:xfrm>
            <a:off x="698112" y="3899799"/>
            <a:ext cx="8125557" cy="800604"/>
          </a:xfrm>
          <a:prstGeom prst="rect">
            <a:avLst/>
          </a:prstGeom>
        </p:spPr>
        <p:txBody>
          <a:bodyPr wrap="square">
            <a:spAutoFit/>
          </a:bodyPr>
          <a:lstStyle/>
          <a:p>
            <a:r>
              <a:rPr lang="en-US" b="1" dirty="0"/>
              <a:t>Work</a:t>
            </a:r>
            <a:r>
              <a:rPr lang="en-US" dirty="0"/>
              <a:t> moves items through states.  For example, the goal of building a system is to get “</a:t>
            </a:r>
            <a:r>
              <a:rPr lang="en-US" i="1" dirty="0"/>
              <a:t>Conceived</a:t>
            </a:r>
            <a:r>
              <a:rPr lang="en-US" dirty="0"/>
              <a:t>” </a:t>
            </a:r>
            <a:r>
              <a:rPr lang="en-US" b="1" dirty="0"/>
              <a:t>Requirements</a:t>
            </a:r>
            <a:r>
              <a:rPr lang="en-US" dirty="0"/>
              <a:t> to a “</a:t>
            </a:r>
            <a:r>
              <a:rPr lang="en-US" i="1" dirty="0"/>
              <a:t>Fulfilled</a:t>
            </a:r>
            <a:r>
              <a:rPr lang="en-US" dirty="0"/>
              <a:t>” state, by executing </a:t>
            </a:r>
            <a:r>
              <a:rPr lang="en-US" b="1" dirty="0"/>
              <a:t>Work</a:t>
            </a:r>
            <a:r>
              <a:rPr lang="en-US" dirty="0"/>
              <a:t>, by the </a:t>
            </a:r>
            <a:r>
              <a:rPr lang="en-US" b="1" dirty="0"/>
              <a:t>Team</a:t>
            </a:r>
            <a:r>
              <a:rPr lang="en-US" dirty="0"/>
              <a:t>, to deliver an “</a:t>
            </a:r>
            <a:r>
              <a:rPr lang="en-US" i="1" dirty="0"/>
              <a:t>Operational</a:t>
            </a:r>
            <a:r>
              <a:rPr lang="en-US" dirty="0"/>
              <a:t>”  </a:t>
            </a:r>
            <a:r>
              <a:rPr lang="en-US" b="1" dirty="0"/>
              <a:t>Software System</a:t>
            </a:r>
            <a:r>
              <a:rPr lang="en-US" dirty="0"/>
              <a:t>.  We are interested in monitoring these items to plan work. </a:t>
            </a:r>
          </a:p>
        </p:txBody>
      </p:sp>
      <p:sp>
        <p:nvSpPr>
          <p:cNvPr id="17" name="Rectangular Callout 16">
            <a:extLst>
              <a:ext uri="{FF2B5EF4-FFF2-40B4-BE49-F238E27FC236}">
                <a16:creationId xmlns:a16="http://schemas.microsoft.com/office/drawing/2014/main" id="{09888889-4A18-5C44-A3C1-406616988F70}"/>
              </a:ext>
            </a:extLst>
          </p:cNvPr>
          <p:cNvSpPr/>
          <p:nvPr/>
        </p:nvSpPr>
        <p:spPr bwMode="auto">
          <a:xfrm>
            <a:off x="3227666" y="3330362"/>
            <a:ext cx="2485532" cy="379408"/>
          </a:xfrm>
          <a:prstGeom prst="wedgeRectCallout">
            <a:avLst>
              <a:gd name="adj1" fmla="val -54833"/>
              <a:gd name="adj2" fmla="val -141749"/>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78626" tIns="39313" rIns="78626" bIns="39313" numCol="1" rtlCol="0" anchor="t" anchorCtr="0" compatLnSpc="1">
            <a:prstTxWarp prst="textNoShape">
              <a:avLst/>
            </a:prstTxWarp>
          </a:bodyPr>
          <a:lstStyle/>
          <a:p>
            <a:r>
              <a:rPr lang="en-US" sz="1400" dirty="0"/>
              <a:t>Monitor progress to goal state</a:t>
            </a:r>
          </a:p>
        </p:txBody>
      </p:sp>
      <p:cxnSp>
        <p:nvCxnSpPr>
          <p:cNvPr id="18" name="Straight Arrow Connector 17">
            <a:extLst>
              <a:ext uri="{FF2B5EF4-FFF2-40B4-BE49-F238E27FC236}">
                <a16:creationId xmlns:a16="http://schemas.microsoft.com/office/drawing/2014/main" id="{169C0143-629F-6040-9AE4-8287FA03336A}"/>
              </a:ext>
            </a:extLst>
          </p:cNvPr>
          <p:cNvCxnSpPr>
            <a:cxnSpLocks/>
          </p:cNvCxnSpPr>
          <p:nvPr/>
        </p:nvCxnSpPr>
        <p:spPr>
          <a:xfrm>
            <a:off x="1279480" y="1876269"/>
            <a:ext cx="0" cy="1406009"/>
          </a:xfrm>
          <a:prstGeom prst="straightConnector1">
            <a:avLst/>
          </a:prstGeom>
          <a:ln w="44450" cap="flat" cmpd="sng" algn="ctr">
            <a:solidFill>
              <a:schemeClr val="bg2">
                <a:lumMod val="40000"/>
                <a:lumOff val="6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4757871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Kernel is Practical – Cards and Checklists are Physical </a:t>
            </a:r>
          </a:p>
        </p:txBody>
      </p:sp>
      <p:pic>
        <p:nvPicPr>
          <p:cNvPr id="4" name="Picture 3" descr="Screen Shot 2015-11-19 at 8.45.4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295" y="717771"/>
            <a:ext cx="6739377" cy="3958422"/>
          </a:xfrm>
          <a:prstGeom prst="rect">
            <a:avLst/>
          </a:prstGeom>
        </p:spPr>
      </p:pic>
    </p:spTree>
    <p:extLst>
      <p:ext uri="{BB962C8B-B14F-4D97-AF65-F5344CB8AC3E}">
        <p14:creationId xmlns:p14="http://schemas.microsoft.com/office/powerpoint/2010/main" val="1183895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0C6AE6-6E8F-FE48-A54E-6D744763AFC7}"/>
              </a:ext>
            </a:extLst>
          </p:cNvPr>
          <p:cNvSpPr>
            <a:spLocks noGrp="1"/>
          </p:cNvSpPr>
          <p:nvPr>
            <p:ph type="title"/>
          </p:nvPr>
        </p:nvSpPr>
        <p:spPr>
          <a:xfrm>
            <a:off x="1791286" y="2153555"/>
            <a:ext cx="5667101" cy="799450"/>
          </a:xfrm>
        </p:spPr>
        <p:txBody>
          <a:bodyPr/>
          <a:lstStyle/>
          <a:p>
            <a:r>
              <a:rPr lang="en-US" dirty="0"/>
              <a:t>Practical use</a:t>
            </a:r>
          </a:p>
        </p:txBody>
      </p:sp>
    </p:spTree>
    <p:extLst>
      <p:ext uri="{BB962C8B-B14F-4D97-AF65-F5344CB8AC3E}">
        <p14:creationId xmlns:p14="http://schemas.microsoft.com/office/powerpoint/2010/main" val="2621649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How do you use the Alpha cards ?</a:t>
            </a:r>
          </a:p>
        </p:txBody>
      </p:sp>
      <p:sp>
        <p:nvSpPr>
          <p:cNvPr id="4" name="TextBox 3"/>
          <p:cNvSpPr txBox="1"/>
          <p:nvPr/>
        </p:nvSpPr>
        <p:spPr>
          <a:xfrm>
            <a:off x="448391" y="680984"/>
            <a:ext cx="8129079" cy="1675843"/>
          </a:xfrm>
          <a:prstGeom prst="rect">
            <a:avLst/>
          </a:prstGeom>
          <a:noFill/>
        </p:spPr>
        <p:txBody>
          <a:bodyPr wrap="square" rtlCol="0">
            <a:spAutoFit/>
          </a:bodyPr>
          <a:lstStyle/>
          <a:p>
            <a:pPr marL="244968" indent="-244968">
              <a:buFont typeface="Arial" panose="020B0604020202020204" pitchFamily="34" charset="0"/>
              <a:buChar char="•"/>
            </a:pPr>
            <a:r>
              <a:rPr lang="en-AU" sz="1715" dirty="0">
                <a:solidFill>
                  <a:srgbClr val="44484F"/>
                </a:solidFill>
                <a:latin typeface="Arial"/>
                <a:cs typeface="Arial"/>
              </a:rPr>
              <a:t>Where do we think we are up to (what state are we in ?):</a:t>
            </a:r>
          </a:p>
          <a:p>
            <a:pPr marL="633826" lvl="1" indent="-244968">
              <a:buFont typeface="Arial" panose="020B0604020202020204" pitchFamily="34" charset="0"/>
              <a:buChar char="•"/>
            </a:pPr>
            <a:r>
              <a:rPr lang="en-AU" sz="1715" dirty="0">
                <a:solidFill>
                  <a:srgbClr val="44484F"/>
                </a:solidFill>
                <a:latin typeface="Arial"/>
                <a:cs typeface="Arial"/>
              </a:rPr>
              <a:t>Lay Cards Out</a:t>
            </a:r>
          </a:p>
          <a:p>
            <a:pPr marL="633826" lvl="1" indent="-244968">
              <a:buFont typeface="Arial" panose="020B0604020202020204" pitchFamily="34" charset="0"/>
              <a:buChar char="•"/>
            </a:pPr>
            <a:r>
              <a:rPr lang="en-AU" sz="1715" dirty="0">
                <a:solidFill>
                  <a:srgbClr val="44484F"/>
                </a:solidFill>
                <a:latin typeface="Arial"/>
                <a:cs typeface="Arial"/>
              </a:rPr>
              <a:t>Play Poker</a:t>
            </a:r>
          </a:p>
          <a:p>
            <a:pPr marL="244968" indent="-244968">
              <a:buFont typeface="Arial" panose="020B0604020202020204" pitchFamily="34" charset="0"/>
              <a:buChar char="•"/>
            </a:pPr>
            <a:r>
              <a:rPr lang="en-AU" sz="1715" dirty="0">
                <a:solidFill>
                  <a:srgbClr val="44484F"/>
                </a:solidFill>
                <a:latin typeface="Arial"/>
                <a:cs typeface="Arial"/>
              </a:rPr>
              <a:t>Help work out what’s Next.</a:t>
            </a:r>
          </a:p>
          <a:p>
            <a:pPr marL="244968" indent="-244968">
              <a:buFont typeface="Arial" panose="020B0604020202020204" pitchFamily="34" charset="0"/>
              <a:buChar char="•"/>
            </a:pPr>
            <a:r>
              <a:rPr lang="en-AU" sz="1715" dirty="0">
                <a:solidFill>
                  <a:srgbClr val="44484F"/>
                </a:solidFill>
                <a:latin typeface="Arial"/>
                <a:cs typeface="Arial"/>
              </a:rPr>
              <a:t>Retro’s &amp; Reviews: Focus on Pain Points – find the root cause of challenges</a:t>
            </a:r>
          </a:p>
          <a:p>
            <a:pPr marL="244968" indent="-244968">
              <a:buFont typeface="Arial" panose="020B0604020202020204" pitchFamily="34" charset="0"/>
              <a:buChar char="•"/>
            </a:pPr>
            <a:endParaRPr lang="en-AU" sz="1715" dirty="0">
              <a:solidFill>
                <a:srgbClr val="44484F"/>
              </a:solidFill>
              <a:latin typeface="Arial"/>
              <a:cs typeface="Arial"/>
            </a:endParaRPr>
          </a:p>
        </p:txBody>
      </p:sp>
      <p:pic>
        <p:nvPicPr>
          <p:cNvPr id="5" name="Picture 4" descr="Screen Shot 2015-11-19 at 9.33.0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3200" y="2494826"/>
            <a:ext cx="4357341" cy="2256277"/>
          </a:xfrm>
          <a:prstGeom prst="rect">
            <a:avLst/>
          </a:prstGeom>
          <a:ln w="25400">
            <a:solidFill>
              <a:schemeClr val="bg2">
                <a:lumMod val="75000"/>
              </a:schemeClr>
            </a:solidFill>
          </a:ln>
        </p:spPr>
      </p:pic>
    </p:spTree>
    <p:extLst>
      <p:ext uri="{BB962C8B-B14F-4D97-AF65-F5344CB8AC3E}">
        <p14:creationId xmlns:p14="http://schemas.microsoft.com/office/powerpoint/2010/main" val="1203326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What is our Current State ?</a:t>
            </a:r>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31038" y="3721471"/>
            <a:ext cx="664629" cy="959515"/>
          </a:xfrm>
          <a:prstGeom prst="rect">
            <a:avLst/>
          </a:prstGeom>
          <a:noFill/>
          <a:ln w="9525">
            <a:solidFill>
              <a:srgbClr val="B3A2C7"/>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81864" y="3721471"/>
            <a:ext cx="663494" cy="959515"/>
          </a:xfrm>
          <a:prstGeom prst="rect">
            <a:avLst/>
          </a:prstGeom>
          <a:noFill/>
          <a:ln w="9525">
            <a:solidFill>
              <a:srgbClr val="B3A2C7"/>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31556" y="3721471"/>
            <a:ext cx="664629" cy="959515"/>
          </a:xfrm>
          <a:prstGeom prst="rect">
            <a:avLst/>
          </a:prstGeom>
          <a:noFill/>
          <a:ln w="9525">
            <a:solidFill>
              <a:srgbClr val="B3A2C7"/>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33208" y="3721471"/>
            <a:ext cx="663495" cy="959515"/>
          </a:xfrm>
          <a:prstGeom prst="rect">
            <a:avLst/>
          </a:prstGeom>
          <a:noFill/>
          <a:ln w="9525">
            <a:solidFill>
              <a:srgbClr val="B3A2C7"/>
            </a:solidFill>
            <a:miter lim="800000"/>
            <a:headEnd/>
            <a:tailEnd/>
          </a:ln>
          <a:extLst>
            <a:ext uri="{909E8E84-426E-40DD-AFC4-6F175D3DCCD1}">
              <a14:hiddenFill xmlns:a14="http://schemas.microsoft.com/office/drawing/2010/main">
                <a:solidFill>
                  <a:srgbClr val="FFFFFF"/>
                </a:solidFill>
              </a14:hiddenFill>
            </a:ext>
          </a:extLst>
        </p:spPr>
      </p:pic>
      <p:pic>
        <p:nvPicPr>
          <p:cNvPr id="8"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82382" y="3721471"/>
            <a:ext cx="664629" cy="959515"/>
          </a:xfrm>
          <a:prstGeom prst="rect">
            <a:avLst/>
          </a:prstGeom>
          <a:noFill/>
          <a:ln w="9525">
            <a:solidFill>
              <a:srgbClr val="B3A2C7"/>
            </a:solidFill>
            <a:miter lim="800000"/>
            <a:headEnd/>
            <a:tailEnd/>
          </a:ln>
          <a:extLst>
            <a:ext uri="{909E8E84-426E-40DD-AFC4-6F175D3DCCD1}">
              <a14:hiddenFill xmlns:a14="http://schemas.microsoft.com/office/drawing/2010/main">
                <a:solidFill>
                  <a:srgbClr val="FFFFFF"/>
                </a:solidFill>
              </a14:hiddenFill>
            </a:ext>
          </a:extLst>
        </p:spPr>
      </p:pic>
      <p:pic>
        <p:nvPicPr>
          <p:cNvPr id="9"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81864" y="1696962"/>
            <a:ext cx="669165" cy="966320"/>
          </a:xfrm>
          <a:prstGeom prst="rect">
            <a:avLst/>
          </a:prstGeom>
          <a:noFill/>
          <a:ln w="9525">
            <a:solidFill>
              <a:srgbClr val="CC9900"/>
            </a:solidFill>
            <a:miter lim="800000"/>
            <a:headEnd/>
            <a:tailEnd/>
          </a:ln>
          <a:extLst>
            <a:ext uri="{909E8E84-426E-40DD-AFC4-6F175D3DCCD1}">
              <a14:hiddenFill xmlns:a14="http://schemas.microsoft.com/office/drawing/2010/main">
                <a:solidFill>
                  <a:srgbClr val="FFFFFF"/>
                </a:solidFill>
              </a14:hiddenFill>
            </a:ext>
          </a:extLst>
        </p:spPr>
      </p:pic>
      <p:pic>
        <p:nvPicPr>
          <p:cNvPr id="10"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986303" y="1696962"/>
            <a:ext cx="669165" cy="966320"/>
          </a:xfrm>
          <a:prstGeom prst="rect">
            <a:avLst/>
          </a:prstGeom>
          <a:noFill/>
          <a:ln w="9525">
            <a:solidFill>
              <a:srgbClr val="CC9900"/>
            </a:solidFill>
            <a:miter lim="800000"/>
            <a:headEnd/>
            <a:tailEnd/>
          </a:ln>
          <a:extLst>
            <a:ext uri="{909E8E84-426E-40DD-AFC4-6F175D3DCCD1}">
              <a14:hiddenFill xmlns:a14="http://schemas.microsoft.com/office/drawing/2010/main">
                <a:solidFill>
                  <a:srgbClr val="FFFFFF"/>
                </a:solidFill>
              </a14:hiddenFill>
            </a:ext>
          </a:extLst>
        </p:spPr>
      </p:pic>
      <p:pic>
        <p:nvPicPr>
          <p:cNvPr id="11" name="Picture 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35477" y="1696962"/>
            <a:ext cx="669165" cy="966320"/>
          </a:xfrm>
          <a:prstGeom prst="rect">
            <a:avLst/>
          </a:prstGeom>
          <a:noFill/>
          <a:ln w="9525">
            <a:solidFill>
              <a:srgbClr val="CC9900"/>
            </a:solidFill>
            <a:miter lim="800000"/>
            <a:headEnd/>
            <a:tailEnd/>
          </a:ln>
          <a:extLst>
            <a:ext uri="{909E8E84-426E-40DD-AFC4-6F175D3DCCD1}">
              <a14:hiddenFill xmlns:a14="http://schemas.microsoft.com/office/drawing/2010/main">
                <a:solidFill>
                  <a:srgbClr val="FFFFFF"/>
                </a:solidFill>
              </a14:hiddenFill>
            </a:ext>
          </a:extLst>
        </p:spPr>
      </p:pic>
      <p:pic>
        <p:nvPicPr>
          <p:cNvPr id="12" name="Picture 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483517" y="1696962"/>
            <a:ext cx="669165" cy="966320"/>
          </a:xfrm>
          <a:prstGeom prst="rect">
            <a:avLst/>
          </a:prstGeom>
          <a:noFill/>
          <a:ln w="9525">
            <a:solidFill>
              <a:srgbClr val="CC9900"/>
            </a:solidFill>
            <a:miter lim="800000"/>
            <a:headEnd/>
            <a:tailEnd/>
          </a:ln>
          <a:extLst>
            <a:ext uri="{909E8E84-426E-40DD-AFC4-6F175D3DCCD1}">
              <a14:hiddenFill xmlns:a14="http://schemas.microsoft.com/office/drawing/2010/main">
                <a:solidFill>
                  <a:srgbClr val="FFFFFF"/>
                </a:solidFill>
              </a14:hiddenFill>
            </a:ext>
          </a:extLst>
        </p:spPr>
      </p:pic>
      <p:pic>
        <p:nvPicPr>
          <p:cNvPr id="13"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732691" y="1696962"/>
            <a:ext cx="669165" cy="966320"/>
          </a:xfrm>
          <a:prstGeom prst="rect">
            <a:avLst/>
          </a:prstGeom>
          <a:noFill/>
          <a:ln w="9525">
            <a:solidFill>
              <a:srgbClr val="CC9900"/>
            </a:solidFill>
            <a:miter lim="800000"/>
            <a:headEnd/>
            <a:tailEnd/>
          </a:ln>
          <a:extLst>
            <a:ext uri="{909E8E84-426E-40DD-AFC4-6F175D3DCCD1}">
              <a14:hiddenFill xmlns:a14="http://schemas.microsoft.com/office/drawing/2010/main">
                <a:solidFill>
                  <a:srgbClr val="FFFFFF"/>
                </a:solidFill>
              </a14:hiddenFill>
            </a:ext>
          </a:extLst>
        </p:spPr>
      </p:pic>
      <p:pic>
        <p:nvPicPr>
          <p:cNvPr id="14"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231038" y="2737004"/>
            <a:ext cx="632872" cy="915282"/>
          </a:xfrm>
          <a:prstGeom prst="rect">
            <a:avLst/>
          </a:prstGeom>
          <a:noFill/>
          <a:ln w="9525">
            <a:solidFill>
              <a:srgbClr val="558ED5"/>
            </a:solidFill>
            <a:miter lim="800000"/>
            <a:headEnd/>
            <a:tailEnd/>
          </a:ln>
          <a:extLst>
            <a:ext uri="{909E8E84-426E-40DD-AFC4-6F175D3DCCD1}">
              <a14:hiddenFill xmlns:a14="http://schemas.microsoft.com/office/drawing/2010/main">
                <a:solidFill>
                  <a:srgbClr val="FFFFFF"/>
                </a:solidFill>
              </a14:hiddenFill>
            </a:ext>
          </a:extLst>
        </p:spPr>
      </p:pic>
      <p:pic>
        <p:nvPicPr>
          <p:cNvPr id="15" name="Picture 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988669" y="2737004"/>
            <a:ext cx="634005" cy="915282"/>
          </a:xfrm>
          <a:prstGeom prst="rect">
            <a:avLst/>
          </a:prstGeom>
          <a:noFill/>
          <a:ln w="9525">
            <a:solidFill>
              <a:srgbClr val="558ED5"/>
            </a:solidFill>
            <a:miter lim="800000"/>
            <a:headEnd/>
            <a:tailEnd/>
          </a:ln>
          <a:extLst>
            <a:ext uri="{909E8E84-426E-40DD-AFC4-6F175D3DCCD1}">
              <a14:hiddenFill xmlns:a14="http://schemas.microsoft.com/office/drawing/2010/main">
                <a:solidFill>
                  <a:srgbClr val="FFFFFF"/>
                </a:solidFill>
              </a14:hiddenFill>
            </a:ext>
          </a:extLst>
        </p:spPr>
      </p:pic>
      <p:pic>
        <p:nvPicPr>
          <p:cNvPr id="16" name="Picture 4"/>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747434" y="2737004"/>
            <a:ext cx="632872" cy="915282"/>
          </a:xfrm>
          <a:prstGeom prst="rect">
            <a:avLst/>
          </a:prstGeom>
          <a:noFill/>
          <a:ln w="9525">
            <a:solidFill>
              <a:srgbClr val="558ED5"/>
            </a:solidFill>
            <a:miter lim="800000"/>
            <a:headEnd/>
            <a:tailEnd/>
          </a:ln>
          <a:extLst>
            <a:ext uri="{909E8E84-426E-40DD-AFC4-6F175D3DCCD1}">
              <a14:hiddenFill xmlns:a14="http://schemas.microsoft.com/office/drawing/2010/main">
                <a:solidFill>
                  <a:srgbClr val="FFFFFF"/>
                </a:solidFill>
              </a14:hiddenFill>
            </a:ext>
          </a:extLst>
        </p:spPr>
      </p:pic>
      <p:pic>
        <p:nvPicPr>
          <p:cNvPr id="17" name="Picture 2"/>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021463" y="2737004"/>
            <a:ext cx="634005" cy="915282"/>
          </a:xfrm>
          <a:prstGeom prst="rect">
            <a:avLst/>
          </a:prstGeom>
          <a:noFill/>
          <a:ln w="9525">
            <a:solidFill>
              <a:srgbClr val="558ED5"/>
            </a:solidFill>
            <a:miter lim="800000"/>
            <a:headEnd/>
            <a:tailEnd/>
          </a:ln>
          <a:extLst>
            <a:ext uri="{909E8E84-426E-40DD-AFC4-6F175D3DCCD1}">
              <a14:hiddenFill xmlns:a14="http://schemas.microsoft.com/office/drawing/2010/main">
                <a:solidFill>
                  <a:srgbClr val="FFFFFF"/>
                </a:solidFill>
              </a14:hiddenFill>
            </a:ext>
          </a:extLst>
        </p:spPr>
      </p:pic>
      <p:pic>
        <p:nvPicPr>
          <p:cNvPr id="18" name="Picture 6"/>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263831" y="2737004"/>
            <a:ext cx="632872" cy="915282"/>
          </a:xfrm>
          <a:prstGeom prst="rect">
            <a:avLst/>
          </a:prstGeom>
          <a:noFill/>
          <a:ln w="9525">
            <a:solidFill>
              <a:srgbClr val="558ED5"/>
            </a:solidFill>
            <a:miter lim="800000"/>
            <a:headEnd/>
            <a:tailEnd/>
          </a:ln>
          <a:extLst>
            <a:ext uri="{909E8E84-426E-40DD-AFC4-6F175D3DCCD1}">
              <a14:hiddenFill xmlns:a14="http://schemas.microsoft.com/office/drawing/2010/main">
                <a:solidFill>
                  <a:srgbClr val="FFFFFF"/>
                </a:solidFill>
              </a14:hiddenFill>
            </a:ext>
          </a:extLst>
        </p:spPr>
      </p:pic>
      <p:pic>
        <p:nvPicPr>
          <p:cNvPr id="19" name="Picture 5"/>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505066" y="2737004"/>
            <a:ext cx="634006" cy="915282"/>
          </a:xfrm>
          <a:prstGeom prst="rect">
            <a:avLst/>
          </a:prstGeom>
          <a:noFill/>
          <a:ln w="9525">
            <a:solidFill>
              <a:srgbClr val="558ED5"/>
            </a:solidFill>
            <a:miter lim="800000"/>
            <a:headEnd/>
            <a:tailEnd/>
          </a:ln>
          <a:extLst>
            <a:ext uri="{909E8E84-426E-40DD-AFC4-6F175D3DCCD1}">
              <a14:hiddenFill xmlns:a14="http://schemas.microsoft.com/office/drawing/2010/main">
                <a:solidFill>
                  <a:srgbClr val="FFFFFF"/>
                </a:solidFill>
              </a14:hiddenFill>
            </a:ext>
          </a:extLst>
        </p:spPr>
      </p:pic>
      <p:pic>
        <p:nvPicPr>
          <p:cNvPr id="20" name="Picture 3"/>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231038" y="668262"/>
            <a:ext cx="640811" cy="925490"/>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pic>
        <p:nvPicPr>
          <p:cNvPr id="21" name="Picture 7"/>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6014657" y="668262"/>
            <a:ext cx="640811" cy="925490"/>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pic>
        <p:nvPicPr>
          <p:cNvPr id="22" name="Picture 2"/>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2987534" y="668262"/>
            <a:ext cx="640811" cy="925490"/>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pic>
        <p:nvPicPr>
          <p:cNvPr id="23" name="Picture 4"/>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744032" y="668262"/>
            <a:ext cx="640811" cy="925490"/>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pic>
        <p:nvPicPr>
          <p:cNvPr id="24" name="Picture 6"/>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257026" y="668262"/>
            <a:ext cx="641945" cy="925490"/>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pic>
        <p:nvPicPr>
          <p:cNvPr id="25" name="Picture 5"/>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500529" y="668262"/>
            <a:ext cx="641945" cy="925490"/>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pic>
        <p:nvPicPr>
          <p:cNvPr id="26" name="Picture 2"/>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2231038" y="1696962"/>
            <a:ext cx="669165" cy="966320"/>
          </a:xfrm>
          <a:prstGeom prst="rect">
            <a:avLst/>
          </a:prstGeom>
          <a:noFill/>
          <a:ln w="9525">
            <a:solidFill>
              <a:srgbClr val="CC9900"/>
            </a:solidFill>
            <a:miter lim="800000"/>
            <a:headEnd/>
            <a:tailEnd/>
          </a:ln>
          <a:extLst>
            <a:ext uri="{909E8E84-426E-40DD-AFC4-6F175D3DCCD1}">
              <a14:hiddenFill xmlns:a14="http://schemas.microsoft.com/office/drawing/2010/main">
                <a:solidFill>
                  <a:srgbClr val="FFFFFF"/>
                </a:solidFill>
              </a14:hiddenFill>
            </a:ext>
          </a:extLst>
        </p:spPr>
      </p:pic>
      <p:sp>
        <p:nvSpPr>
          <p:cNvPr id="27" name="Rounded Rectangle 6"/>
          <p:cNvSpPr>
            <a:spLocks noChangeArrowheads="1"/>
          </p:cNvSpPr>
          <p:nvPr/>
        </p:nvSpPr>
        <p:spPr bwMode="auto">
          <a:xfrm>
            <a:off x="942434" y="1902755"/>
            <a:ext cx="1033609" cy="617515"/>
          </a:xfrm>
          <a:prstGeom prst="roundRect">
            <a:avLst>
              <a:gd name="adj" fmla="val 2435"/>
            </a:avLst>
          </a:prstGeom>
          <a:solidFill>
            <a:schemeClr val="accent6">
              <a:lumMod val="60000"/>
              <a:lumOff val="40000"/>
            </a:schemeClr>
          </a:solidFill>
          <a:ln w="9525">
            <a:solidFill>
              <a:srgbClr val="0070C0"/>
            </a:solidFill>
            <a:round/>
            <a:headEnd/>
            <a:tailEnd/>
          </a:ln>
          <a:effectLst>
            <a:outerShdw blurRad="50800" dist="38100" dir="2700000" algn="tl" rotWithShape="0">
              <a:prstClr val="black">
                <a:alpha val="40000"/>
              </a:prstClr>
            </a:outerShdw>
          </a:effectLst>
        </p:spPr>
        <p:txBody>
          <a:bodyPr/>
          <a:lstStyle/>
          <a:p>
            <a:endParaRPr lang="en-US" sz="1143"/>
          </a:p>
        </p:txBody>
      </p:sp>
      <p:sp>
        <p:nvSpPr>
          <p:cNvPr id="28" name="Rounded Rectangle 6"/>
          <p:cNvSpPr>
            <a:spLocks noChangeArrowheads="1"/>
          </p:cNvSpPr>
          <p:nvPr/>
        </p:nvSpPr>
        <p:spPr bwMode="auto">
          <a:xfrm>
            <a:off x="945003" y="875988"/>
            <a:ext cx="1030016" cy="615369"/>
          </a:xfrm>
          <a:prstGeom prst="roundRect">
            <a:avLst>
              <a:gd name="adj" fmla="val 2435"/>
            </a:avLst>
          </a:prstGeom>
          <a:solidFill>
            <a:schemeClr val="accent6">
              <a:lumMod val="60000"/>
              <a:lumOff val="40000"/>
            </a:schemeClr>
          </a:solidFill>
          <a:ln w="9525">
            <a:solidFill>
              <a:srgbClr val="0070C0"/>
            </a:solidFill>
            <a:round/>
            <a:headEnd/>
            <a:tailEnd/>
          </a:ln>
          <a:effectLst>
            <a:outerShdw blurRad="50800" dist="38100" dir="2700000" algn="tl" rotWithShape="0">
              <a:prstClr val="black">
                <a:alpha val="40000"/>
              </a:prstClr>
            </a:outerShdw>
          </a:effectLst>
        </p:spPr>
        <p:txBody>
          <a:bodyPr/>
          <a:lstStyle/>
          <a:p>
            <a:endParaRPr lang="en-US" sz="1143"/>
          </a:p>
        </p:txBody>
      </p:sp>
      <p:sp>
        <p:nvSpPr>
          <p:cNvPr id="29" name="Rounded Rectangle 6"/>
          <p:cNvSpPr>
            <a:spLocks noChangeArrowheads="1"/>
          </p:cNvSpPr>
          <p:nvPr/>
        </p:nvSpPr>
        <p:spPr bwMode="auto">
          <a:xfrm>
            <a:off x="942434" y="3902100"/>
            <a:ext cx="1030017" cy="615370"/>
          </a:xfrm>
          <a:prstGeom prst="roundRect">
            <a:avLst>
              <a:gd name="adj" fmla="val 2435"/>
            </a:avLst>
          </a:prstGeom>
          <a:solidFill>
            <a:schemeClr val="accent6">
              <a:lumMod val="60000"/>
              <a:lumOff val="40000"/>
            </a:schemeClr>
          </a:solidFill>
          <a:ln w="9525">
            <a:solidFill>
              <a:srgbClr val="0070C0"/>
            </a:solidFill>
            <a:round/>
            <a:headEnd/>
            <a:tailEnd/>
          </a:ln>
          <a:effectLst>
            <a:outerShdw blurRad="50800" dist="38100" dir="2700000" algn="tl" rotWithShape="0">
              <a:prstClr val="black">
                <a:alpha val="40000"/>
              </a:prstClr>
            </a:outerShdw>
          </a:effectLst>
        </p:spPr>
        <p:txBody>
          <a:bodyPr/>
          <a:lstStyle/>
          <a:p>
            <a:endParaRPr lang="en-US" sz="1143"/>
          </a:p>
        </p:txBody>
      </p:sp>
      <p:sp>
        <p:nvSpPr>
          <p:cNvPr id="30" name="Rounded Rectangle 6"/>
          <p:cNvSpPr>
            <a:spLocks noChangeArrowheads="1"/>
          </p:cNvSpPr>
          <p:nvPr/>
        </p:nvSpPr>
        <p:spPr bwMode="auto">
          <a:xfrm>
            <a:off x="938843" y="2896161"/>
            <a:ext cx="1030017" cy="615370"/>
          </a:xfrm>
          <a:prstGeom prst="roundRect">
            <a:avLst>
              <a:gd name="adj" fmla="val 2435"/>
            </a:avLst>
          </a:prstGeom>
          <a:solidFill>
            <a:schemeClr val="accent6">
              <a:lumMod val="60000"/>
              <a:lumOff val="40000"/>
            </a:schemeClr>
          </a:solidFill>
          <a:ln w="9525">
            <a:solidFill>
              <a:srgbClr val="0070C0"/>
            </a:solidFill>
            <a:round/>
            <a:headEnd/>
            <a:tailEnd/>
          </a:ln>
          <a:effectLst>
            <a:outerShdw blurRad="50800" dist="38100" dir="2700000" algn="tl" rotWithShape="0">
              <a:prstClr val="black">
                <a:alpha val="40000"/>
              </a:prstClr>
            </a:outerShdw>
          </a:effectLst>
        </p:spPr>
        <p:txBody>
          <a:bodyPr/>
          <a:lstStyle/>
          <a:p>
            <a:endParaRPr lang="en-US" sz="1143"/>
          </a:p>
        </p:txBody>
      </p:sp>
      <p:sp>
        <p:nvSpPr>
          <p:cNvPr id="31" name="TextBox 30"/>
          <p:cNvSpPr txBox="1"/>
          <p:nvPr/>
        </p:nvSpPr>
        <p:spPr>
          <a:xfrm>
            <a:off x="938843" y="2024606"/>
            <a:ext cx="1033609" cy="444096"/>
          </a:xfrm>
          <a:prstGeom prst="rect">
            <a:avLst/>
          </a:prstGeom>
          <a:noFill/>
        </p:spPr>
        <p:txBody>
          <a:bodyPr wrap="square" rtlCol="0">
            <a:spAutoFit/>
          </a:bodyPr>
          <a:lstStyle/>
          <a:p>
            <a:pPr algn="ctr"/>
            <a:r>
              <a:rPr lang="en-GB" sz="1143" dirty="0">
                <a:solidFill>
                  <a:srgbClr val="002060"/>
                </a:solidFill>
                <a:latin typeface="Arial" pitchFamily="34" charset="0"/>
                <a:cs typeface="Arial" pitchFamily="34" charset="0"/>
              </a:rPr>
              <a:t>software system</a:t>
            </a:r>
          </a:p>
        </p:txBody>
      </p:sp>
      <p:sp>
        <p:nvSpPr>
          <p:cNvPr id="32" name="TextBox 31"/>
          <p:cNvSpPr txBox="1"/>
          <p:nvPr/>
        </p:nvSpPr>
        <p:spPr>
          <a:xfrm>
            <a:off x="945901" y="4091283"/>
            <a:ext cx="1030017" cy="268215"/>
          </a:xfrm>
          <a:prstGeom prst="rect">
            <a:avLst/>
          </a:prstGeom>
          <a:noFill/>
        </p:spPr>
        <p:txBody>
          <a:bodyPr wrap="square" rtlCol="0">
            <a:spAutoFit/>
          </a:bodyPr>
          <a:lstStyle/>
          <a:p>
            <a:pPr algn="ctr"/>
            <a:r>
              <a:rPr lang="en-GB" sz="1143" dirty="0">
                <a:solidFill>
                  <a:srgbClr val="002060"/>
                </a:solidFill>
                <a:latin typeface="Arial" pitchFamily="34" charset="0"/>
                <a:cs typeface="Arial" pitchFamily="34" charset="0"/>
              </a:rPr>
              <a:t>team</a:t>
            </a:r>
          </a:p>
        </p:txBody>
      </p:sp>
      <p:sp>
        <p:nvSpPr>
          <p:cNvPr id="33" name="TextBox 32"/>
          <p:cNvSpPr txBox="1"/>
          <p:nvPr/>
        </p:nvSpPr>
        <p:spPr>
          <a:xfrm>
            <a:off x="942434" y="1073727"/>
            <a:ext cx="1030018" cy="268215"/>
          </a:xfrm>
          <a:prstGeom prst="rect">
            <a:avLst/>
          </a:prstGeom>
          <a:noFill/>
        </p:spPr>
        <p:txBody>
          <a:bodyPr wrap="square" rtlCol="0">
            <a:spAutoFit/>
          </a:bodyPr>
          <a:lstStyle/>
          <a:p>
            <a:pPr algn="ctr"/>
            <a:r>
              <a:rPr lang="en-GB" sz="1143" dirty="0">
                <a:solidFill>
                  <a:srgbClr val="002060"/>
                </a:solidFill>
                <a:latin typeface="Arial" pitchFamily="34" charset="0"/>
                <a:cs typeface="Arial" pitchFamily="34" charset="0"/>
              </a:rPr>
              <a:t>requirements</a:t>
            </a:r>
          </a:p>
        </p:txBody>
      </p:sp>
      <p:sp>
        <p:nvSpPr>
          <p:cNvPr id="34" name="TextBox 33"/>
          <p:cNvSpPr txBox="1"/>
          <p:nvPr/>
        </p:nvSpPr>
        <p:spPr>
          <a:xfrm>
            <a:off x="942309" y="3093733"/>
            <a:ext cx="1030017" cy="268215"/>
          </a:xfrm>
          <a:prstGeom prst="rect">
            <a:avLst/>
          </a:prstGeom>
          <a:noFill/>
        </p:spPr>
        <p:txBody>
          <a:bodyPr wrap="square" rtlCol="0">
            <a:spAutoFit/>
          </a:bodyPr>
          <a:lstStyle/>
          <a:p>
            <a:pPr algn="ctr"/>
            <a:r>
              <a:rPr lang="en-GB" sz="1143" dirty="0">
                <a:solidFill>
                  <a:srgbClr val="002060"/>
                </a:solidFill>
                <a:latin typeface="Arial" pitchFamily="34" charset="0"/>
                <a:cs typeface="Arial" pitchFamily="34" charset="0"/>
              </a:rPr>
              <a:t>work</a:t>
            </a:r>
          </a:p>
        </p:txBody>
      </p:sp>
    </p:spTree>
    <p:extLst>
      <p:ext uri="{BB962C8B-B14F-4D97-AF65-F5344CB8AC3E}">
        <p14:creationId xmlns:p14="http://schemas.microsoft.com/office/powerpoint/2010/main" val="1455569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0-#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0-#ppt_w/2"/>
                                          </p:val>
                                        </p:tav>
                                        <p:tav tm="100000">
                                          <p:val>
                                            <p:strVal val="#ppt_x"/>
                                          </p:val>
                                        </p:tav>
                                      </p:tavLst>
                                    </p:anim>
                                    <p:anim calcmode="lin" valueType="num">
                                      <p:cBhvr additive="base">
                                        <p:cTn id="16" dur="50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0-#ppt_w/2"/>
                                          </p:val>
                                        </p:tav>
                                        <p:tav tm="100000">
                                          <p:val>
                                            <p:strVal val="#ppt_x"/>
                                          </p:val>
                                        </p:tav>
                                      </p:tavLst>
                                    </p:anim>
                                    <p:anim calcmode="lin" valueType="num">
                                      <p:cBhvr additive="base">
                                        <p:cTn id="20" dur="500" fill="hold"/>
                                        <p:tgtEl>
                                          <p:spTgt spid="23"/>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0-#ppt_w/2"/>
                                          </p:val>
                                        </p:tav>
                                        <p:tav tm="100000">
                                          <p:val>
                                            <p:strVal val="#ppt_x"/>
                                          </p:val>
                                        </p:tav>
                                      </p:tavLst>
                                    </p:anim>
                                    <p:anim calcmode="lin" valueType="num">
                                      <p:cBhvr additive="base">
                                        <p:cTn id="28"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0-#ppt_w/2"/>
                                          </p:val>
                                        </p:tav>
                                        <p:tav tm="100000">
                                          <p:val>
                                            <p:strVal val="#ppt_x"/>
                                          </p:val>
                                        </p:tav>
                                      </p:tavLst>
                                    </p:anim>
                                    <p:anim calcmode="lin" valueType="num">
                                      <p:cBhvr additive="base">
                                        <p:cTn id="34" dur="500" fill="hold"/>
                                        <p:tgtEl>
                                          <p:spTgt spid="9"/>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0-#ppt_w/2"/>
                                          </p:val>
                                        </p:tav>
                                        <p:tav tm="100000">
                                          <p:val>
                                            <p:strVal val="#ppt_x"/>
                                          </p:val>
                                        </p:tav>
                                      </p:tavLst>
                                    </p:anim>
                                    <p:anim calcmode="lin" valueType="num">
                                      <p:cBhvr additive="base">
                                        <p:cTn id="38" dur="500" fill="hold"/>
                                        <p:tgtEl>
                                          <p:spTgt spid="10"/>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0-#ppt_w/2"/>
                                          </p:val>
                                        </p:tav>
                                        <p:tav tm="100000">
                                          <p:val>
                                            <p:strVal val="#ppt_x"/>
                                          </p:val>
                                        </p:tav>
                                      </p:tavLst>
                                    </p:anim>
                                    <p:anim calcmode="lin" valueType="num">
                                      <p:cBhvr additive="base">
                                        <p:cTn id="42" dur="500" fill="hold"/>
                                        <p:tgtEl>
                                          <p:spTgt spid="11"/>
                                        </p:tgtEl>
                                        <p:attrNameLst>
                                          <p:attrName>ppt_y</p:attrName>
                                        </p:attrNameLst>
                                      </p:cBhvr>
                                      <p:tavLst>
                                        <p:tav tm="0">
                                          <p:val>
                                            <p:strVal val="#ppt_y"/>
                                          </p:val>
                                        </p:tav>
                                        <p:tav tm="100000">
                                          <p:val>
                                            <p:strVal val="#ppt_y"/>
                                          </p:val>
                                        </p:tav>
                                      </p:tavLst>
                                    </p:anim>
                                  </p:childTnLst>
                                </p:cTn>
                              </p:par>
                              <p:par>
                                <p:cTn id="43" presetID="2" presetClass="entr" presetSubtype="8"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0-#ppt_w/2"/>
                                          </p:val>
                                        </p:tav>
                                        <p:tav tm="100000">
                                          <p:val>
                                            <p:strVal val="#ppt_x"/>
                                          </p:val>
                                        </p:tav>
                                      </p:tavLst>
                                    </p:anim>
                                    <p:anim calcmode="lin" valueType="num">
                                      <p:cBhvr additive="base">
                                        <p:cTn id="46" dur="500" fill="hold"/>
                                        <p:tgtEl>
                                          <p:spTgt spid="12"/>
                                        </p:tgtEl>
                                        <p:attrNameLst>
                                          <p:attrName>ppt_y</p:attrName>
                                        </p:attrNameLst>
                                      </p:cBhvr>
                                      <p:tavLst>
                                        <p:tav tm="0">
                                          <p:val>
                                            <p:strVal val="#ppt_y"/>
                                          </p:val>
                                        </p:tav>
                                        <p:tav tm="100000">
                                          <p:val>
                                            <p:strVal val="#ppt_y"/>
                                          </p:val>
                                        </p:tav>
                                      </p:tavLst>
                                    </p:anim>
                                  </p:childTnLst>
                                </p:cTn>
                              </p:par>
                              <p:par>
                                <p:cTn id="47" presetID="2" presetClass="entr" presetSubtype="8"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0-#ppt_w/2"/>
                                          </p:val>
                                        </p:tav>
                                        <p:tav tm="100000">
                                          <p:val>
                                            <p:strVal val="#ppt_x"/>
                                          </p:val>
                                        </p:tav>
                                      </p:tavLst>
                                    </p:anim>
                                    <p:anim calcmode="lin" valueType="num">
                                      <p:cBhvr additive="base">
                                        <p:cTn id="50" dur="500" fill="hold"/>
                                        <p:tgtEl>
                                          <p:spTgt spid="13"/>
                                        </p:tgtEl>
                                        <p:attrNameLst>
                                          <p:attrName>ppt_y</p:attrName>
                                        </p:attrNameLst>
                                      </p:cBhvr>
                                      <p:tavLst>
                                        <p:tav tm="0">
                                          <p:val>
                                            <p:strVal val="#ppt_y"/>
                                          </p:val>
                                        </p:tav>
                                        <p:tav tm="100000">
                                          <p:val>
                                            <p:strVal val="#ppt_y"/>
                                          </p:val>
                                        </p:tav>
                                      </p:tavLst>
                                    </p:anim>
                                  </p:childTnLst>
                                </p:cTn>
                              </p:par>
                              <p:par>
                                <p:cTn id="51" presetID="2" presetClass="entr" presetSubtype="8"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anim calcmode="lin" valueType="num">
                                      <p:cBhvr additive="base">
                                        <p:cTn id="53" dur="500" fill="hold"/>
                                        <p:tgtEl>
                                          <p:spTgt spid="26"/>
                                        </p:tgtEl>
                                        <p:attrNameLst>
                                          <p:attrName>ppt_x</p:attrName>
                                        </p:attrNameLst>
                                      </p:cBhvr>
                                      <p:tavLst>
                                        <p:tav tm="0">
                                          <p:val>
                                            <p:strVal val="0-#ppt_w/2"/>
                                          </p:val>
                                        </p:tav>
                                        <p:tav tm="100000">
                                          <p:val>
                                            <p:strVal val="#ppt_x"/>
                                          </p:val>
                                        </p:tav>
                                      </p:tavLst>
                                    </p:anim>
                                    <p:anim calcmode="lin" valueType="num">
                                      <p:cBhvr additive="base">
                                        <p:cTn id="54"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nodeType="clickEffect">
                                  <p:stCondLst>
                                    <p:cond delay="0"/>
                                  </p:stCondLst>
                                  <p:childTnLst>
                                    <p:set>
                                      <p:cBhvr>
                                        <p:cTn id="58" dur="1" fill="hold">
                                          <p:stCondLst>
                                            <p:cond delay="0"/>
                                          </p:stCondLst>
                                        </p:cTn>
                                        <p:tgtEl>
                                          <p:spTgt spid="14"/>
                                        </p:tgtEl>
                                        <p:attrNameLst>
                                          <p:attrName>style.visibility</p:attrName>
                                        </p:attrNameLst>
                                      </p:cBhvr>
                                      <p:to>
                                        <p:strVal val="visible"/>
                                      </p:to>
                                    </p:set>
                                    <p:anim calcmode="lin" valueType="num">
                                      <p:cBhvr additive="base">
                                        <p:cTn id="59" dur="500" fill="hold"/>
                                        <p:tgtEl>
                                          <p:spTgt spid="14"/>
                                        </p:tgtEl>
                                        <p:attrNameLst>
                                          <p:attrName>ppt_x</p:attrName>
                                        </p:attrNameLst>
                                      </p:cBhvr>
                                      <p:tavLst>
                                        <p:tav tm="0">
                                          <p:val>
                                            <p:strVal val="0-#ppt_w/2"/>
                                          </p:val>
                                        </p:tav>
                                        <p:tav tm="100000">
                                          <p:val>
                                            <p:strVal val="#ppt_x"/>
                                          </p:val>
                                        </p:tav>
                                      </p:tavLst>
                                    </p:anim>
                                    <p:anim calcmode="lin" valueType="num">
                                      <p:cBhvr additive="base">
                                        <p:cTn id="60" dur="500" fill="hold"/>
                                        <p:tgtEl>
                                          <p:spTgt spid="14"/>
                                        </p:tgtEl>
                                        <p:attrNameLst>
                                          <p:attrName>ppt_y</p:attrName>
                                        </p:attrNameLst>
                                      </p:cBhvr>
                                      <p:tavLst>
                                        <p:tav tm="0">
                                          <p:val>
                                            <p:strVal val="#ppt_y"/>
                                          </p:val>
                                        </p:tav>
                                        <p:tav tm="100000">
                                          <p:val>
                                            <p:strVal val="#ppt_y"/>
                                          </p:val>
                                        </p:tav>
                                      </p:tavLst>
                                    </p:anim>
                                  </p:childTnLst>
                                </p:cTn>
                              </p:par>
                              <p:par>
                                <p:cTn id="61" presetID="2" presetClass="entr" presetSubtype="8" fill="hold" nodeType="with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500" fill="hold"/>
                                        <p:tgtEl>
                                          <p:spTgt spid="15"/>
                                        </p:tgtEl>
                                        <p:attrNameLst>
                                          <p:attrName>ppt_x</p:attrName>
                                        </p:attrNameLst>
                                      </p:cBhvr>
                                      <p:tavLst>
                                        <p:tav tm="0">
                                          <p:val>
                                            <p:strVal val="0-#ppt_w/2"/>
                                          </p:val>
                                        </p:tav>
                                        <p:tav tm="100000">
                                          <p:val>
                                            <p:strVal val="#ppt_x"/>
                                          </p:val>
                                        </p:tav>
                                      </p:tavLst>
                                    </p:anim>
                                    <p:anim calcmode="lin" valueType="num">
                                      <p:cBhvr additive="base">
                                        <p:cTn id="64" dur="500" fill="hold"/>
                                        <p:tgtEl>
                                          <p:spTgt spid="15"/>
                                        </p:tgtEl>
                                        <p:attrNameLst>
                                          <p:attrName>ppt_y</p:attrName>
                                        </p:attrNameLst>
                                      </p:cBhvr>
                                      <p:tavLst>
                                        <p:tav tm="0">
                                          <p:val>
                                            <p:strVal val="#ppt_y"/>
                                          </p:val>
                                        </p:tav>
                                        <p:tav tm="100000">
                                          <p:val>
                                            <p:strVal val="#ppt_y"/>
                                          </p:val>
                                        </p:tav>
                                      </p:tavLst>
                                    </p:anim>
                                  </p:childTnLst>
                                </p:cTn>
                              </p:par>
                              <p:par>
                                <p:cTn id="65" presetID="2" presetClass="entr" presetSubtype="8"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fill="hold"/>
                                        <p:tgtEl>
                                          <p:spTgt spid="16"/>
                                        </p:tgtEl>
                                        <p:attrNameLst>
                                          <p:attrName>ppt_x</p:attrName>
                                        </p:attrNameLst>
                                      </p:cBhvr>
                                      <p:tavLst>
                                        <p:tav tm="0">
                                          <p:val>
                                            <p:strVal val="0-#ppt_w/2"/>
                                          </p:val>
                                        </p:tav>
                                        <p:tav tm="100000">
                                          <p:val>
                                            <p:strVal val="#ppt_x"/>
                                          </p:val>
                                        </p:tav>
                                      </p:tavLst>
                                    </p:anim>
                                    <p:anim calcmode="lin" valueType="num">
                                      <p:cBhvr additive="base">
                                        <p:cTn id="68" dur="500" fill="hold"/>
                                        <p:tgtEl>
                                          <p:spTgt spid="16"/>
                                        </p:tgtEl>
                                        <p:attrNameLst>
                                          <p:attrName>ppt_y</p:attrName>
                                        </p:attrNameLst>
                                      </p:cBhvr>
                                      <p:tavLst>
                                        <p:tav tm="0">
                                          <p:val>
                                            <p:strVal val="#ppt_y"/>
                                          </p:val>
                                        </p:tav>
                                        <p:tav tm="100000">
                                          <p:val>
                                            <p:strVal val="#ppt_y"/>
                                          </p:val>
                                        </p:tav>
                                      </p:tavLst>
                                    </p:anim>
                                  </p:childTnLst>
                                </p:cTn>
                              </p:par>
                              <p:par>
                                <p:cTn id="69" presetID="2" presetClass="entr" presetSubtype="8" fill="hold" nodeType="withEffect">
                                  <p:stCondLst>
                                    <p:cond delay="0"/>
                                  </p:stCondLst>
                                  <p:childTnLst>
                                    <p:set>
                                      <p:cBhvr>
                                        <p:cTn id="70" dur="1" fill="hold">
                                          <p:stCondLst>
                                            <p:cond delay="0"/>
                                          </p:stCondLst>
                                        </p:cTn>
                                        <p:tgtEl>
                                          <p:spTgt spid="17"/>
                                        </p:tgtEl>
                                        <p:attrNameLst>
                                          <p:attrName>style.visibility</p:attrName>
                                        </p:attrNameLst>
                                      </p:cBhvr>
                                      <p:to>
                                        <p:strVal val="visible"/>
                                      </p:to>
                                    </p:set>
                                    <p:anim calcmode="lin" valueType="num">
                                      <p:cBhvr additive="base">
                                        <p:cTn id="71" dur="500" fill="hold"/>
                                        <p:tgtEl>
                                          <p:spTgt spid="17"/>
                                        </p:tgtEl>
                                        <p:attrNameLst>
                                          <p:attrName>ppt_x</p:attrName>
                                        </p:attrNameLst>
                                      </p:cBhvr>
                                      <p:tavLst>
                                        <p:tav tm="0">
                                          <p:val>
                                            <p:strVal val="0-#ppt_w/2"/>
                                          </p:val>
                                        </p:tav>
                                        <p:tav tm="100000">
                                          <p:val>
                                            <p:strVal val="#ppt_x"/>
                                          </p:val>
                                        </p:tav>
                                      </p:tavLst>
                                    </p:anim>
                                    <p:anim calcmode="lin" valueType="num">
                                      <p:cBhvr additive="base">
                                        <p:cTn id="72" dur="500" fill="hold"/>
                                        <p:tgtEl>
                                          <p:spTgt spid="17"/>
                                        </p:tgtEl>
                                        <p:attrNameLst>
                                          <p:attrName>ppt_y</p:attrName>
                                        </p:attrNameLst>
                                      </p:cBhvr>
                                      <p:tavLst>
                                        <p:tav tm="0">
                                          <p:val>
                                            <p:strVal val="#ppt_y"/>
                                          </p:val>
                                        </p:tav>
                                        <p:tav tm="100000">
                                          <p:val>
                                            <p:strVal val="#ppt_y"/>
                                          </p:val>
                                        </p:tav>
                                      </p:tavLst>
                                    </p:anim>
                                  </p:childTnLst>
                                </p:cTn>
                              </p:par>
                              <p:par>
                                <p:cTn id="73" presetID="2" presetClass="entr" presetSubtype="8" fill="hold" nodeType="withEffect">
                                  <p:stCondLst>
                                    <p:cond delay="0"/>
                                  </p:stCondLst>
                                  <p:childTnLst>
                                    <p:set>
                                      <p:cBhvr>
                                        <p:cTn id="74" dur="1" fill="hold">
                                          <p:stCondLst>
                                            <p:cond delay="0"/>
                                          </p:stCondLst>
                                        </p:cTn>
                                        <p:tgtEl>
                                          <p:spTgt spid="18"/>
                                        </p:tgtEl>
                                        <p:attrNameLst>
                                          <p:attrName>style.visibility</p:attrName>
                                        </p:attrNameLst>
                                      </p:cBhvr>
                                      <p:to>
                                        <p:strVal val="visible"/>
                                      </p:to>
                                    </p:set>
                                    <p:anim calcmode="lin" valueType="num">
                                      <p:cBhvr additive="base">
                                        <p:cTn id="75" dur="500" fill="hold"/>
                                        <p:tgtEl>
                                          <p:spTgt spid="18"/>
                                        </p:tgtEl>
                                        <p:attrNameLst>
                                          <p:attrName>ppt_x</p:attrName>
                                        </p:attrNameLst>
                                      </p:cBhvr>
                                      <p:tavLst>
                                        <p:tav tm="0">
                                          <p:val>
                                            <p:strVal val="0-#ppt_w/2"/>
                                          </p:val>
                                        </p:tav>
                                        <p:tav tm="100000">
                                          <p:val>
                                            <p:strVal val="#ppt_x"/>
                                          </p:val>
                                        </p:tav>
                                      </p:tavLst>
                                    </p:anim>
                                    <p:anim calcmode="lin" valueType="num">
                                      <p:cBhvr additive="base">
                                        <p:cTn id="76" dur="500" fill="hold"/>
                                        <p:tgtEl>
                                          <p:spTgt spid="18"/>
                                        </p:tgtEl>
                                        <p:attrNameLst>
                                          <p:attrName>ppt_y</p:attrName>
                                        </p:attrNameLst>
                                      </p:cBhvr>
                                      <p:tavLst>
                                        <p:tav tm="0">
                                          <p:val>
                                            <p:strVal val="#ppt_y"/>
                                          </p:val>
                                        </p:tav>
                                        <p:tav tm="100000">
                                          <p:val>
                                            <p:strVal val="#ppt_y"/>
                                          </p:val>
                                        </p:tav>
                                      </p:tavLst>
                                    </p:anim>
                                  </p:childTnLst>
                                </p:cTn>
                              </p:par>
                              <p:par>
                                <p:cTn id="77" presetID="2" presetClass="entr" presetSubtype="8" fill="hold" nodeType="withEffect">
                                  <p:stCondLst>
                                    <p:cond delay="0"/>
                                  </p:stCondLst>
                                  <p:childTnLst>
                                    <p:set>
                                      <p:cBhvr>
                                        <p:cTn id="78" dur="1" fill="hold">
                                          <p:stCondLst>
                                            <p:cond delay="0"/>
                                          </p:stCondLst>
                                        </p:cTn>
                                        <p:tgtEl>
                                          <p:spTgt spid="19"/>
                                        </p:tgtEl>
                                        <p:attrNameLst>
                                          <p:attrName>style.visibility</p:attrName>
                                        </p:attrNameLst>
                                      </p:cBhvr>
                                      <p:to>
                                        <p:strVal val="visible"/>
                                      </p:to>
                                    </p:set>
                                    <p:anim calcmode="lin" valueType="num">
                                      <p:cBhvr additive="base">
                                        <p:cTn id="79" dur="500" fill="hold"/>
                                        <p:tgtEl>
                                          <p:spTgt spid="19"/>
                                        </p:tgtEl>
                                        <p:attrNameLst>
                                          <p:attrName>ppt_x</p:attrName>
                                        </p:attrNameLst>
                                      </p:cBhvr>
                                      <p:tavLst>
                                        <p:tav tm="0">
                                          <p:val>
                                            <p:strVal val="0-#ppt_w/2"/>
                                          </p:val>
                                        </p:tav>
                                        <p:tav tm="100000">
                                          <p:val>
                                            <p:strVal val="#ppt_x"/>
                                          </p:val>
                                        </p:tav>
                                      </p:tavLst>
                                    </p:anim>
                                    <p:anim calcmode="lin" valueType="num">
                                      <p:cBhvr additive="base">
                                        <p:cTn id="80"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8" fill="hold" nodeType="clickEffect">
                                  <p:stCondLst>
                                    <p:cond delay="0"/>
                                  </p:stCondLst>
                                  <p:childTnLst>
                                    <p:set>
                                      <p:cBhvr>
                                        <p:cTn id="84" dur="1" fill="hold">
                                          <p:stCondLst>
                                            <p:cond delay="0"/>
                                          </p:stCondLst>
                                        </p:cTn>
                                        <p:tgtEl>
                                          <p:spTgt spid="4"/>
                                        </p:tgtEl>
                                        <p:attrNameLst>
                                          <p:attrName>style.visibility</p:attrName>
                                        </p:attrNameLst>
                                      </p:cBhvr>
                                      <p:to>
                                        <p:strVal val="visible"/>
                                      </p:to>
                                    </p:set>
                                    <p:anim calcmode="lin" valueType="num">
                                      <p:cBhvr additive="base">
                                        <p:cTn id="85" dur="500" fill="hold"/>
                                        <p:tgtEl>
                                          <p:spTgt spid="4"/>
                                        </p:tgtEl>
                                        <p:attrNameLst>
                                          <p:attrName>ppt_x</p:attrName>
                                        </p:attrNameLst>
                                      </p:cBhvr>
                                      <p:tavLst>
                                        <p:tav tm="0">
                                          <p:val>
                                            <p:strVal val="0-#ppt_w/2"/>
                                          </p:val>
                                        </p:tav>
                                        <p:tav tm="100000">
                                          <p:val>
                                            <p:strVal val="#ppt_x"/>
                                          </p:val>
                                        </p:tav>
                                      </p:tavLst>
                                    </p:anim>
                                    <p:anim calcmode="lin" valueType="num">
                                      <p:cBhvr additive="base">
                                        <p:cTn id="86" dur="500" fill="hold"/>
                                        <p:tgtEl>
                                          <p:spTgt spid="4"/>
                                        </p:tgtEl>
                                        <p:attrNameLst>
                                          <p:attrName>ppt_y</p:attrName>
                                        </p:attrNameLst>
                                      </p:cBhvr>
                                      <p:tavLst>
                                        <p:tav tm="0">
                                          <p:val>
                                            <p:strVal val="#ppt_y"/>
                                          </p:val>
                                        </p:tav>
                                        <p:tav tm="100000">
                                          <p:val>
                                            <p:strVal val="#ppt_y"/>
                                          </p:val>
                                        </p:tav>
                                      </p:tavLst>
                                    </p:anim>
                                  </p:childTnLst>
                                </p:cTn>
                              </p:par>
                              <p:par>
                                <p:cTn id="87" presetID="2" presetClass="entr" presetSubtype="8" fill="hold" nodeType="withEffect">
                                  <p:stCondLst>
                                    <p:cond delay="0"/>
                                  </p:stCondLst>
                                  <p:childTnLst>
                                    <p:set>
                                      <p:cBhvr>
                                        <p:cTn id="88" dur="1" fill="hold">
                                          <p:stCondLst>
                                            <p:cond delay="0"/>
                                          </p:stCondLst>
                                        </p:cTn>
                                        <p:tgtEl>
                                          <p:spTgt spid="5"/>
                                        </p:tgtEl>
                                        <p:attrNameLst>
                                          <p:attrName>style.visibility</p:attrName>
                                        </p:attrNameLst>
                                      </p:cBhvr>
                                      <p:to>
                                        <p:strVal val="visible"/>
                                      </p:to>
                                    </p:set>
                                    <p:anim calcmode="lin" valueType="num">
                                      <p:cBhvr additive="base">
                                        <p:cTn id="89" dur="500" fill="hold"/>
                                        <p:tgtEl>
                                          <p:spTgt spid="5"/>
                                        </p:tgtEl>
                                        <p:attrNameLst>
                                          <p:attrName>ppt_x</p:attrName>
                                        </p:attrNameLst>
                                      </p:cBhvr>
                                      <p:tavLst>
                                        <p:tav tm="0">
                                          <p:val>
                                            <p:strVal val="0-#ppt_w/2"/>
                                          </p:val>
                                        </p:tav>
                                        <p:tav tm="100000">
                                          <p:val>
                                            <p:strVal val="#ppt_x"/>
                                          </p:val>
                                        </p:tav>
                                      </p:tavLst>
                                    </p:anim>
                                    <p:anim calcmode="lin" valueType="num">
                                      <p:cBhvr additive="base">
                                        <p:cTn id="90" dur="500" fill="hold"/>
                                        <p:tgtEl>
                                          <p:spTgt spid="5"/>
                                        </p:tgtEl>
                                        <p:attrNameLst>
                                          <p:attrName>ppt_y</p:attrName>
                                        </p:attrNameLst>
                                      </p:cBhvr>
                                      <p:tavLst>
                                        <p:tav tm="0">
                                          <p:val>
                                            <p:strVal val="#ppt_y"/>
                                          </p:val>
                                        </p:tav>
                                        <p:tav tm="100000">
                                          <p:val>
                                            <p:strVal val="#ppt_y"/>
                                          </p:val>
                                        </p:tav>
                                      </p:tavLst>
                                    </p:anim>
                                  </p:childTnLst>
                                </p:cTn>
                              </p:par>
                              <p:par>
                                <p:cTn id="91" presetID="2" presetClass="entr" presetSubtype="8" fill="hold" nodeType="withEffect">
                                  <p:stCondLst>
                                    <p:cond delay="0"/>
                                  </p:stCondLst>
                                  <p:childTnLst>
                                    <p:set>
                                      <p:cBhvr>
                                        <p:cTn id="92" dur="1" fill="hold">
                                          <p:stCondLst>
                                            <p:cond delay="0"/>
                                          </p:stCondLst>
                                        </p:cTn>
                                        <p:tgtEl>
                                          <p:spTgt spid="6"/>
                                        </p:tgtEl>
                                        <p:attrNameLst>
                                          <p:attrName>style.visibility</p:attrName>
                                        </p:attrNameLst>
                                      </p:cBhvr>
                                      <p:to>
                                        <p:strVal val="visible"/>
                                      </p:to>
                                    </p:set>
                                    <p:anim calcmode="lin" valueType="num">
                                      <p:cBhvr additive="base">
                                        <p:cTn id="93" dur="500" fill="hold"/>
                                        <p:tgtEl>
                                          <p:spTgt spid="6"/>
                                        </p:tgtEl>
                                        <p:attrNameLst>
                                          <p:attrName>ppt_x</p:attrName>
                                        </p:attrNameLst>
                                      </p:cBhvr>
                                      <p:tavLst>
                                        <p:tav tm="0">
                                          <p:val>
                                            <p:strVal val="0-#ppt_w/2"/>
                                          </p:val>
                                        </p:tav>
                                        <p:tav tm="100000">
                                          <p:val>
                                            <p:strVal val="#ppt_x"/>
                                          </p:val>
                                        </p:tav>
                                      </p:tavLst>
                                    </p:anim>
                                    <p:anim calcmode="lin" valueType="num">
                                      <p:cBhvr additive="base">
                                        <p:cTn id="94" dur="500" fill="hold"/>
                                        <p:tgtEl>
                                          <p:spTgt spid="6"/>
                                        </p:tgtEl>
                                        <p:attrNameLst>
                                          <p:attrName>ppt_y</p:attrName>
                                        </p:attrNameLst>
                                      </p:cBhvr>
                                      <p:tavLst>
                                        <p:tav tm="0">
                                          <p:val>
                                            <p:strVal val="#ppt_y"/>
                                          </p:val>
                                        </p:tav>
                                        <p:tav tm="100000">
                                          <p:val>
                                            <p:strVal val="#ppt_y"/>
                                          </p:val>
                                        </p:tav>
                                      </p:tavLst>
                                    </p:anim>
                                  </p:childTnLst>
                                </p:cTn>
                              </p:par>
                              <p:par>
                                <p:cTn id="95" presetID="2" presetClass="entr" presetSubtype="8" fill="hold" nodeType="withEffect">
                                  <p:stCondLst>
                                    <p:cond delay="0"/>
                                  </p:stCondLst>
                                  <p:childTnLst>
                                    <p:set>
                                      <p:cBhvr>
                                        <p:cTn id="96" dur="1" fill="hold">
                                          <p:stCondLst>
                                            <p:cond delay="0"/>
                                          </p:stCondLst>
                                        </p:cTn>
                                        <p:tgtEl>
                                          <p:spTgt spid="7"/>
                                        </p:tgtEl>
                                        <p:attrNameLst>
                                          <p:attrName>style.visibility</p:attrName>
                                        </p:attrNameLst>
                                      </p:cBhvr>
                                      <p:to>
                                        <p:strVal val="visible"/>
                                      </p:to>
                                    </p:set>
                                    <p:anim calcmode="lin" valueType="num">
                                      <p:cBhvr additive="base">
                                        <p:cTn id="97" dur="500" fill="hold"/>
                                        <p:tgtEl>
                                          <p:spTgt spid="7"/>
                                        </p:tgtEl>
                                        <p:attrNameLst>
                                          <p:attrName>ppt_x</p:attrName>
                                        </p:attrNameLst>
                                      </p:cBhvr>
                                      <p:tavLst>
                                        <p:tav tm="0">
                                          <p:val>
                                            <p:strVal val="0-#ppt_w/2"/>
                                          </p:val>
                                        </p:tav>
                                        <p:tav tm="100000">
                                          <p:val>
                                            <p:strVal val="#ppt_x"/>
                                          </p:val>
                                        </p:tav>
                                      </p:tavLst>
                                    </p:anim>
                                    <p:anim calcmode="lin" valueType="num">
                                      <p:cBhvr additive="base">
                                        <p:cTn id="98" dur="500" fill="hold"/>
                                        <p:tgtEl>
                                          <p:spTgt spid="7"/>
                                        </p:tgtEl>
                                        <p:attrNameLst>
                                          <p:attrName>ppt_y</p:attrName>
                                        </p:attrNameLst>
                                      </p:cBhvr>
                                      <p:tavLst>
                                        <p:tav tm="0">
                                          <p:val>
                                            <p:strVal val="#ppt_y"/>
                                          </p:val>
                                        </p:tav>
                                        <p:tav tm="100000">
                                          <p:val>
                                            <p:strVal val="#ppt_y"/>
                                          </p:val>
                                        </p:tav>
                                      </p:tavLst>
                                    </p:anim>
                                  </p:childTnLst>
                                </p:cTn>
                              </p:par>
                              <p:par>
                                <p:cTn id="99" presetID="2" presetClass="entr" presetSubtype="8" fill="hold" nodeType="withEffect">
                                  <p:stCondLst>
                                    <p:cond delay="0"/>
                                  </p:stCondLst>
                                  <p:childTnLst>
                                    <p:set>
                                      <p:cBhvr>
                                        <p:cTn id="100" dur="1" fill="hold">
                                          <p:stCondLst>
                                            <p:cond delay="0"/>
                                          </p:stCondLst>
                                        </p:cTn>
                                        <p:tgtEl>
                                          <p:spTgt spid="8"/>
                                        </p:tgtEl>
                                        <p:attrNameLst>
                                          <p:attrName>style.visibility</p:attrName>
                                        </p:attrNameLst>
                                      </p:cBhvr>
                                      <p:to>
                                        <p:strVal val="visible"/>
                                      </p:to>
                                    </p:set>
                                    <p:anim calcmode="lin" valueType="num">
                                      <p:cBhvr additive="base">
                                        <p:cTn id="101" dur="500" fill="hold"/>
                                        <p:tgtEl>
                                          <p:spTgt spid="8"/>
                                        </p:tgtEl>
                                        <p:attrNameLst>
                                          <p:attrName>ppt_x</p:attrName>
                                        </p:attrNameLst>
                                      </p:cBhvr>
                                      <p:tavLst>
                                        <p:tav tm="0">
                                          <p:val>
                                            <p:strVal val="0-#ppt_w/2"/>
                                          </p:val>
                                        </p:tav>
                                        <p:tav tm="100000">
                                          <p:val>
                                            <p:strVal val="#ppt_x"/>
                                          </p:val>
                                        </p:tav>
                                      </p:tavLst>
                                    </p:anim>
                                    <p:anim calcmode="lin" valueType="num">
                                      <p:cBhvr additive="base">
                                        <p:cTn id="10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488" y="933680"/>
            <a:ext cx="6965910" cy="30703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76719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What is Completed; What is pending ?</a:t>
            </a: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26833" y="3908256"/>
            <a:ext cx="663495" cy="959515"/>
          </a:xfrm>
          <a:prstGeom prst="rect">
            <a:avLst/>
          </a:prstGeom>
          <a:noFill/>
          <a:ln w="9525">
            <a:solidFill>
              <a:srgbClr val="B3A2C7"/>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76526" y="3908256"/>
            <a:ext cx="664629" cy="959515"/>
          </a:xfrm>
          <a:prstGeom prst="rect">
            <a:avLst/>
          </a:prstGeom>
          <a:noFill/>
          <a:ln w="9525">
            <a:solidFill>
              <a:srgbClr val="B3A2C7"/>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27352" y="3908256"/>
            <a:ext cx="664629" cy="959515"/>
          </a:xfrm>
          <a:prstGeom prst="rect">
            <a:avLst/>
          </a:prstGeom>
          <a:noFill/>
          <a:ln w="9525">
            <a:solidFill>
              <a:srgbClr val="B3A2C7"/>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27870" y="3908256"/>
            <a:ext cx="664629" cy="959515"/>
          </a:xfrm>
          <a:prstGeom prst="rect">
            <a:avLst/>
          </a:prstGeom>
          <a:noFill/>
          <a:ln w="9525">
            <a:solidFill>
              <a:srgbClr val="B3A2C7"/>
            </a:solidFill>
            <a:miter lim="800000"/>
            <a:headEnd/>
            <a:tailEnd/>
          </a:ln>
          <a:extLst>
            <a:ext uri="{909E8E84-426E-40DD-AFC4-6F175D3DCCD1}">
              <a14:hiddenFill xmlns:a14="http://schemas.microsoft.com/office/drawing/2010/main">
                <a:solidFill>
                  <a:srgbClr val="FFFFFF"/>
                </a:solidFill>
              </a14:hiddenFill>
            </a:ext>
          </a:extLst>
        </p:spPr>
      </p:pic>
      <p:pic>
        <p:nvPicPr>
          <p:cNvPr id="8"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78179" y="3908256"/>
            <a:ext cx="663494" cy="959515"/>
          </a:xfrm>
          <a:prstGeom prst="rect">
            <a:avLst/>
          </a:prstGeom>
          <a:noFill/>
          <a:ln w="9525">
            <a:solidFill>
              <a:srgbClr val="B3A2C7"/>
            </a:solidFill>
            <a:miter lim="800000"/>
            <a:headEnd/>
            <a:tailEnd/>
          </a:ln>
          <a:extLst>
            <a:ext uri="{909E8E84-426E-40DD-AFC4-6F175D3DCCD1}">
              <a14:hiddenFill xmlns:a14="http://schemas.microsoft.com/office/drawing/2010/main">
                <a:solidFill>
                  <a:srgbClr val="FFFFFF"/>
                </a:solidFill>
              </a14:hiddenFill>
            </a:ext>
          </a:extLst>
        </p:spPr>
      </p:pic>
      <p:pic>
        <p:nvPicPr>
          <p:cNvPr id="9"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77660" y="1883747"/>
            <a:ext cx="669165" cy="966320"/>
          </a:xfrm>
          <a:prstGeom prst="rect">
            <a:avLst/>
          </a:prstGeom>
          <a:noFill/>
          <a:ln w="9525">
            <a:solidFill>
              <a:srgbClr val="CC9900"/>
            </a:solidFill>
            <a:miter lim="800000"/>
            <a:headEnd/>
            <a:tailEnd/>
          </a:ln>
          <a:extLst>
            <a:ext uri="{909E8E84-426E-40DD-AFC4-6F175D3DCCD1}">
              <a14:hiddenFill xmlns:a14="http://schemas.microsoft.com/office/drawing/2010/main">
                <a:solidFill>
                  <a:srgbClr val="FFFFFF"/>
                </a:solidFill>
              </a14:hiddenFill>
            </a:ext>
          </a:extLst>
        </p:spPr>
      </p:pic>
      <p:pic>
        <p:nvPicPr>
          <p:cNvPr id="10"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82099" y="1883747"/>
            <a:ext cx="668031" cy="966320"/>
          </a:xfrm>
          <a:prstGeom prst="rect">
            <a:avLst/>
          </a:prstGeom>
          <a:noFill/>
          <a:ln w="9525">
            <a:solidFill>
              <a:srgbClr val="CC9900"/>
            </a:solidFill>
            <a:miter lim="800000"/>
            <a:headEnd/>
            <a:tailEnd/>
          </a:ln>
          <a:extLst>
            <a:ext uri="{909E8E84-426E-40DD-AFC4-6F175D3DCCD1}">
              <a14:hiddenFill xmlns:a14="http://schemas.microsoft.com/office/drawing/2010/main">
                <a:solidFill>
                  <a:srgbClr val="FFFFFF"/>
                </a:solidFill>
              </a14:hiddenFill>
            </a:ext>
          </a:extLst>
        </p:spPr>
      </p:pic>
      <p:pic>
        <p:nvPicPr>
          <p:cNvPr id="11"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30139" y="1883747"/>
            <a:ext cx="669165" cy="966320"/>
          </a:xfrm>
          <a:prstGeom prst="rect">
            <a:avLst/>
          </a:prstGeom>
          <a:noFill/>
          <a:ln w="9525">
            <a:solidFill>
              <a:srgbClr val="CC9900"/>
            </a:solidFill>
            <a:miter lim="800000"/>
            <a:headEnd/>
            <a:tailEnd/>
          </a:ln>
          <a:extLst>
            <a:ext uri="{909E8E84-426E-40DD-AFC4-6F175D3DCCD1}">
              <a14:hiddenFill xmlns:a14="http://schemas.microsoft.com/office/drawing/2010/main">
                <a:solidFill>
                  <a:srgbClr val="FFFFFF"/>
                </a:solidFill>
              </a14:hiddenFill>
            </a:ext>
          </a:extLst>
        </p:spPr>
      </p:pic>
      <p:pic>
        <p:nvPicPr>
          <p:cNvPr id="12" name="Picture 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79312" y="1883747"/>
            <a:ext cx="669165" cy="966320"/>
          </a:xfrm>
          <a:prstGeom prst="rect">
            <a:avLst/>
          </a:prstGeom>
          <a:noFill/>
          <a:ln w="9525">
            <a:solidFill>
              <a:srgbClr val="CC9900"/>
            </a:solidFill>
            <a:miter lim="800000"/>
            <a:headEnd/>
            <a:tailEnd/>
          </a:ln>
          <a:extLst>
            <a:ext uri="{909E8E84-426E-40DD-AFC4-6F175D3DCCD1}">
              <a14:hiddenFill xmlns:a14="http://schemas.microsoft.com/office/drawing/2010/main">
                <a:solidFill>
                  <a:srgbClr val="FFFFFF"/>
                </a:solidFill>
              </a14:hiddenFill>
            </a:ext>
          </a:extLst>
        </p:spPr>
      </p:pic>
      <p:pic>
        <p:nvPicPr>
          <p:cNvPr id="13"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228486" y="1883747"/>
            <a:ext cx="669165" cy="966320"/>
          </a:xfrm>
          <a:prstGeom prst="rect">
            <a:avLst/>
          </a:prstGeom>
          <a:noFill/>
          <a:ln w="9525">
            <a:solidFill>
              <a:srgbClr val="CC9900"/>
            </a:solidFill>
            <a:miter lim="800000"/>
            <a:headEnd/>
            <a:tailEnd/>
          </a:ln>
          <a:extLst>
            <a:ext uri="{909E8E84-426E-40DD-AFC4-6F175D3DCCD1}">
              <a14:hiddenFill xmlns:a14="http://schemas.microsoft.com/office/drawing/2010/main">
                <a:solidFill>
                  <a:srgbClr val="FFFFFF"/>
                </a:solidFill>
              </a14:hiddenFill>
            </a:ext>
          </a:extLst>
        </p:spPr>
      </p:pic>
      <p:pic>
        <p:nvPicPr>
          <p:cNvPr id="14" name="Picture 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726833" y="2923789"/>
            <a:ext cx="632872" cy="915282"/>
          </a:xfrm>
          <a:prstGeom prst="rect">
            <a:avLst/>
          </a:prstGeom>
          <a:noFill/>
          <a:ln w="9525">
            <a:solidFill>
              <a:srgbClr val="558ED5"/>
            </a:solidFill>
            <a:miter lim="800000"/>
            <a:headEnd/>
            <a:tailEnd/>
          </a:ln>
          <a:extLst>
            <a:ext uri="{909E8E84-426E-40DD-AFC4-6F175D3DCCD1}">
              <a14:hiddenFill xmlns:a14="http://schemas.microsoft.com/office/drawing/2010/main">
                <a:solidFill>
                  <a:srgbClr val="FFFFFF"/>
                </a:solidFill>
              </a14:hiddenFill>
            </a:ext>
          </a:extLst>
        </p:spPr>
      </p:pic>
      <p:pic>
        <p:nvPicPr>
          <p:cNvPr id="15" name="Picture 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484465" y="2923789"/>
            <a:ext cx="632872" cy="915282"/>
          </a:xfrm>
          <a:prstGeom prst="rect">
            <a:avLst/>
          </a:prstGeom>
          <a:noFill/>
          <a:ln w="9525">
            <a:solidFill>
              <a:srgbClr val="558ED5"/>
            </a:solidFill>
            <a:miter lim="800000"/>
            <a:headEnd/>
            <a:tailEnd/>
          </a:ln>
          <a:extLst>
            <a:ext uri="{909E8E84-426E-40DD-AFC4-6F175D3DCCD1}">
              <a14:hiddenFill xmlns:a14="http://schemas.microsoft.com/office/drawing/2010/main">
                <a:solidFill>
                  <a:srgbClr val="FFFFFF"/>
                </a:solidFill>
              </a14:hiddenFill>
            </a:ext>
          </a:extLst>
        </p:spPr>
      </p:pic>
      <p:pic>
        <p:nvPicPr>
          <p:cNvPr id="16" name="Picture 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242096" y="2923789"/>
            <a:ext cx="634006" cy="915282"/>
          </a:xfrm>
          <a:prstGeom prst="rect">
            <a:avLst/>
          </a:prstGeom>
          <a:noFill/>
          <a:ln w="9525">
            <a:solidFill>
              <a:srgbClr val="558ED5"/>
            </a:solidFill>
            <a:miter lim="800000"/>
            <a:headEnd/>
            <a:tailEnd/>
          </a:ln>
          <a:extLst>
            <a:ext uri="{909E8E84-426E-40DD-AFC4-6F175D3DCCD1}">
              <a14:hiddenFill xmlns:a14="http://schemas.microsoft.com/office/drawing/2010/main">
                <a:solidFill>
                  <a:srgbClr val="FFFFFF"/>
                </a:solidFill>
              </a14:hiddenFill>
            </a:ext>
          </a:extLst>
        </p:spPr>
      </p:pic>
      <p:pic>
        <p:nvPicPr>
          <p:cNvPr id="17" name="Picture 2"/>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517258" y="2923789"/>
            <a:ext cx="632872" cy="915282"/>
          </a:xfrm>
          <a:prstGeom prst="rect">
            <a:avLst/>
          </a:prstGeom>
          <a:noFill/>
          <a:ln w="9525">
            <a:solidFill>
              <a:srgbClr val="558ED5"/>
            </a:solidFill>
            <a:miter lim="800000"/>
            <a:headEnd/>
            <a:tailEnd/>
          </a:ln>
          <a:extLst>
            <a:ext uri="{909E8E84-426E-40DD-AFC4-6F175D3DCCD1}">
              <a14:hiddenFill xmlns:a14="http://schemas.microsoft.com/office/drawing/2010/main">
                <a:solidFill>
                  <a:srgbClr val="FFFFFF"/>
                </a:solidFill>
              </a14:hiddenFill>
            </a:ext>
          </a:extLst>
        </p:spPr>
      </p:pic>
      <p:pic>
        <p:nvPicPr>
          <p:cNvPr id="18" name="Picture 6"/>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58493" y="2923789"/>
            <a:ext cx="634005" cy="915282"/>
          </a:xfrm>
          <a:prstGeom prst="rect">
            <a:avLst/>
          </a:prstGeom>
          <a:noFill/>
          <a:ln w="9525">
            <a:solidFill>
              <a:srgbClr val="558ED5"/>
            </a:solidFill>
            <a:miter lim="800000"/>
            <a:headEnd/>
            <a:tailEnd/>
          </a:ln>
          <a:extLst>
            <a:ext uri="{909E8E84-426E-40DD-AFC4-6F175D3DCCD1}">
              <a14:hiddenFill xmlns:a14="http://schemas.microsoft.com/office/drawing/2010/main">
                <a:solidFill>
                  <a:srgbClr val="FFFFFF"/>
                </a:solidFill>
              </a14:hiddenFill>
            </a:ext>
          </a:extLst>
        </p:spPr>
      </p:pic>
      <p:pic>
        <p:nvPicPr>
          <p:cNvPr id="19" name="Picture 5"/>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000862" y="2923789"/>
            <a:ext cx="632872" cy="915282"/>
          </a:xfrm>
          <a:prstGeom prst="rect">
            <a:avLst/>
          </a:prstGeom>
          <a:noFill/>
          <a:ln w="9525">
            <a:solidFill>
              <a:srgbClr val="558ED5"/>
            </a:solidFill>
            <a:miter lim="800000"/>
            <a:headEnd/>
            <a:tailEnd/>
          </a:ln>
          <a:extLst>
            <a:ext uri="{909E8E84-426E-40DD-AFC4-6F175D3DCCD1}">
              <a14:hiddenFill xmlns:a14="http://schemas.microsoft.com/office/drawing/2010/main">
                <a:solidFill>
                  <a:srgbClr val="FFFFFF"/>
                </a:solidFill>
              </a14:hiddenFill>
            </a:ext>
          </a:extLst>
        </p:spPr>
      </p:pic>
      <p:pic>
        <p:nvPicPr>
          <p:cNvPr id="20" name="Picture 3"/>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726833" y="855046"/>
            <a:ext cx="640811" cy="925490"/>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pic>
        <p:nvPicPr>
          <p:cNvPr id="21" name="Picture 7"/>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509319" y="855046"/>
            <a:ext cx="640811" cy="925490"/>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pic>
        <p:nvPicPr>
          <p:cNvPr id="22" name="Picture 2"/>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483331" y="855046"/>
            <a:ext cx="640811" cy="925490"/>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pic>
        <p:nvPicPr>
          <p:cNvPr id="23" name="Picture 4"/>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239828" y="855046"/>
            <a:ext cx="640811" cy="925490"/>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pic>
        <p:nvPicPr>
          <p:cNvPr id="24" name="Picture 6"/>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5752822" y="855046"/>
            <a:ext cx="640811" cy="925490"/>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pic>
        <p:nvPicPr>
          <p:cNvPr id="25" name="Picture 5"/>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996325" y="855046"/>
            <a:ext cx="640811" cy="925490"/>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pic>
        <p:nvPicPr>
          <p:cNvPr id="26" name="Picture 2"/>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2726833" y="1883747"/>
            <a:ext cx="668032" cy="966320"/>
          </a:xfrm>
          <a:prstGeom prst="rect">
            <a:avLst/>
          </a:prstGeom>
          <a:noFill/>
          <a:ln w="9525">
            <a:solidFill>
              <a:srgbClr val="CC9900"/>
            </a:solidFill>
            <a:miter lim="800000"/>
            <a:headEnd/>
            <a:tailEnd/>
          </a:ln>
          <a:extLst>
            <a:ext uri="{909E8E84-426E-40DD-AFC4-6F175D3DCCD1}">
              <a14:hiddenFill xmlns:a14="http://schemas.microsoft.com/office/drawing/2010/main">
                <a:solidFill>
                  <a:srgbClr val="FFFFFF"/>
                </a:solidFill>
              </a14:hiddenFill>
            </a:ext>
          </a:extLst>
        </p:spPr>
      </p:pic>
      <p:sp>
        <p:nvSpPr>
          <p:cNvPr id="27" name="Left Arrow 26"/>
          <p:cNvSpPr/>
          <p:nvPr/>
        </p:nvSpPr>
        <p:spPr bwMode="auto">
          <a:xfrm>
            <a:off x="1212705" y="2577178"/>
            <a:ext cx="2263821" cy="1235121"/>
          </a:xfrm>
          <a:prstGeom prst="leftArrow">
            <a:avLst/>
          </a:prstGeom>
          <a:ln>
            <a:no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lIns="77124" tIns="38562" rIns="77124" bIns="38562" anchor="ctr"/>
          <a:lstStyle/>
          <a:p>
            <a:pPr algn="ctr" eaLnBrk="1" hangingPunct="1">
              <a:defRPr/>
            </a:pPr>
            <a:r>
              <a:rPr lang="en-US" altLang="zh-CN" sz="2572" b="1">
                <a:solidFill>
                  <a:schemeClr val="tx1"/>
                </a:solidFill>
                <a:latin typeface="Arial" charset="0"/>
                <a:ea typeface="SimHei" charset="0"/>
                <a:cs typeface="SimHei" charset="0"/>
              </a:rPr>
              <a:t>Completed</a:t>
            </a:r>
            <a:endParaRPr lang="en-US" sz="2572" b="1">
              <a:solidFill>
                <a:schemeClr val="tx1"/>
              </a:solidFill>
              <a:latin typeface="Arial" charset="0"/>
              <a:ea typeface="SimHei" charset="0"/>
              <a:cs typeface="SimHei" charset="0"/>
            </a:endParaRPr>
          </a:p>
        </p:txBody>
      </p:sp>
      <p:sp>
        <p:nvSpPr>
          <p:cNvPr id="28" name="Left Arrow 27"/>
          <p:cNvSpPr/>
          <p:nvPr/>
        </p:nvSpPr>
        <p:spPr bwMode="auto">
          <a:xfrm flipH="1">
            <a:off x="6013399" y="2603950"/>
            <a:ext cx="2262686" cy="1235121"/>
          </a:xfrm>
          <a:prstGeom prst="leftArrow">
            <a:avLst/>
          </a:prstGeom>
          <a:ln>
            <a:no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lIns="77124" tIns="38562" rIns="77124" bIns="38562" anchor="ctr"/>
          <a:lstStyle/>
          <a:p>
            <a:pPr algn="ctr" eaLnBrk="1" hangingPunct="1">
              <a:defRPr/>
            </a:pPr>
            <a:r>
              <a:rPr lang="en-US" altLang="zh-CN" sz="2572" b="1">
                <a:solidFill>
                  <a:schemeClr val="tx1"/>
                </a:solidFill>
                <a:latin typeface="Arial" charset="0"/>
                <a:ea typeface="SimHei" charset="0"/>
                <a:cs typeface="SimHei" charset="0"/>
              </a:rPr>
              <a:t>Pending</a:t>
            </a:r>
            <a:endParaRPr lang="en-US" sz="2572" b="1">
              <a:solidFill>
                <a:schemeClr val="tx1"/>
              </a:solidFill>
              <a:latin typeface="Arial" charset="0"/>
              <a:ea typeface="SimHei" charset="0"/>
              <a:cs typeface="SimHei" charset="0"/>
            </a:endParaRPr>
          </a:p>
        </p:txBody>
      </p:sp>
    </p:spTree>
    <p:extLst>
      <p:ext uri="{BB962C8B-B14F-4D97-AF65-F5344CB8AC3E}">
        <p14:creationId xmlns:p14="http://schemas.microsoft.com/office/powerpoint/2010/main" val="1777859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35" presetClass="path" presetSubtype="0" accel="50000" decel="50000" fill="hold" nodeType="clickEffect">
                                  <p:stCondLst>
                                    <p:cond delay="0"/>
                                  </p:stCondLst>
                                  <p:childTnLst>
                                    <p:animMotion origin="layout" path="M 0 0  L -0.25 0  E" pathEditMode="relative" ptsTypes="">
                                      <p:cBhvr>
                                        <p:cTn id="12" dur="1000" fill="hold"/>
                                        <p:tgtEl>
                                          <p:spTgt spid="20"/>
                                        </p:tgtEl>
                                        <p:attrNameLst>
                                          <p:attrName>ppt_x</p:attrName>
                                          <p:attrName>ppt_y</p:attrName>
                                        </p:attrNameLst>
                                      </p:cBhvr>
                                    </p:animMotion>
                                  </p:childTnLst>
                                </p:cTn>
                              </p:par>
                            </p:childTnLst>
                          </p:cTn>
                        </p:par>
                        <p:par>
                          <p:cTn id="13" fill="hold">
                            <p:stCondLst>
                              <p:cond delay="1000"/>
                            </p:stCondLst>
                            <p:childTnLst>
                              <p:par>
                                <p:cTn id="14" presetID="35" presetClass="path" presetSubtype="0" accel="50000" decel="50000" fill="hold" nodeType="afterEffect">
                                  <p:stCondLst>
                                    <p:cond delay="0"/>
                                  </p:stCondLst>
                                  <p:childTnLst>
                                    <p:animMotion origin="layout" path="M 0 0  L -0.25 0  E" pathEditMode="relative" ptsTypes="">
                                      <p:cBhvr>
                                        <p:cTn id="15" dur="1000" fill="hold"/>
                                        <p:tgtEl>
                                          <p:spTgt spid="22"/>
                                        </p:tgtEl>
                                        <p:attrNameLst>
                                          <p:attrName>ppt_x</p:attrName>
                                          <p:attrName>ppt_y</p:attrName>
                                        </p:attrNameLst>
                                      </p:cBhvr>
                                    </p:animMotion>
                                  </p:childTnLst>
                                </p:cTn>
                              </p:par>
                            </p:childTnLst>
                          </p:cTn>
                        </p:par>
                        <p:par>
                          <p:cTn id="16" fill="hold">
                            <p:stCondLst>
                              <p:cond delay="2000"/>
                            </p:stCondLst>
                            <p:childTnLst>
                              <p:par>
                                <p:cTn id="17" presetID="35" presetClass="path" presetSubtype="0" accel="50000" decel="50000" fill="hold" nodeType="afterEffect">
                                  <p:stCondLst>
                                    <p:cond delay="0"/>
                                  </p:stCondLst>
                                  <p:childTnLst>
                                    <p:animMotion origin="layout" path="M 0 0  L -0.25 0  E" pathEditMode="relative" ptsTypes="">
                                      <p:cBhvr>
                                        <p:cTn id="18" dur="1000" fill="hold"/>
                                        <p:tgtEl>
                                          <p:spTgt spid="23"/>
                                        </p:tgtEl>
                                        <p:attrNameLst>
                                          <p:attrName>ppt_x</p:attrName>
                                          <p:attrName>ppt_y</p:attrName>
                                        </p:attrNameLst>
                                      </p:cBhvr>
                                    </p:animMotion>
                                  </p:childTnLst>
                                </p:cTn>
                              </p:par>
                            </p:childTnLst>
                          </p:cTn>
                        </p:par>
                        <p:par>
                          <p:cTn id="19" fill="hold">
                            <p:stCondLst>
                              <p:cond delay="3000"/>
                            </p:stCondLst>
                            <p:childTnLst>
                              <p:par>
                                <p:cTn id="20" presetID="35" presetClass="path" presetSubtype="0" accel="50000" decel="50000" fill="hold" nodeType="afterEffect">
                                  <p:stCondLst>
                                    <p:cond delay="0"/>
                                  </p:stCondLst>
                                  <p:childTnLst>
                                    <p:animMotion origin="layout" path="M 0 0  L -0.25 0  E" pathEditMode="relative" ptsTypes="">
                                      <p:cBhvr>
                                        <p:cTn id="21" dur="1000" fill="hold"/>
                                        <p:tgtEl>
                                          <p:spTgt spid="25"/>
                                        </p:tgtEl>
                                        <p:attrNameLst>
                                          <p:attrName>ppt_x</p:attrName>
                                          <p:attrName>ppt_y</p:attrName>
                                        </p:attrNameLst>
                                      </p:cBhvr>
                                    </p:animMotion>
                                  </p:childTnLst>
                                </p:cTn>
                              </p:par>
                            </p:childTnLst>
                          </p:cTn>
                        </p:par>
                      </p:childTnLst>
                    </p:cTn>
                  </p:par>
                  <p:par>
                    <p:cTn id="22" fill="hold">
                      <p:stCondLst>
                        <p:cond delay="indefinite"/>
                      </p:stCondLst>
                      <p:childTnLst>
                        <p:par>
                          <p:cTn id="23" fill="hold">
                            <p:stCondLst>
                              <p:cond delay="0"/>
                            </p:stCondLst>
                            <p:childTnLst>
                              <p:par>
                                <p:cTn id="24" presetID="35" presetClass="path" presetSubtype="0" accel="50000" decel="50000" fill="hold" nodeType="clickEffect">
                                  <p:stCondLst>
                                    <p:cond delay="0"/>
                                  </p:stCondLst>
                                  <p:childTnLst>
                                    <p:animMotion origin="layout" path="M 0 0  L -0.25 0  E" pathEditMode="relative" ptsTypes="">
                                      <p:cBhvr>
                                        <p:cTn id="25" dur="1000" fill="hold"/>
                                        <p:tgtEl>
                                          <p:spTgt spid="26"/>
                                        </p:tgtEl>
                                        <p:attrNameLst>
                                          <p:attrName>ppt_x</p:attrName>
                                          <p:attrName>ppt_y</p:attrName>
                                        </p:attrNameLst>
                                      </p:cBhvr>
                                    </p:animMotion>
                                  </p:childTnLst>
                                </p:cTn>
                              </p:par>
                            </p:childTnLst>
                          </p:cTn>
                        </p:par>
                        <p:par>
                          <p:cTn id="26" fill="hold">
                            <p:stCondLst>
                              <p:cond delay="1000"/>
                            </p:stCondLst>
                            <p:childTnLst>
                              <p:par>
                                <p:cTn id="27" presetID="35" presetClass="path" presetSubtype="0" accel="50000" decel="50000" fill="hold" nodeType="afterEffect">
                                  <p:stCondLst>
                                    <p:cond delay="0"/>
                                  </p:stCondLst>
                                  <p:childTnLst>
                                    <p:animMotion origin="layout" path="M 0 0  L -0.25 0  E" pathEditMode="relative" ptsTypes="">
                                      <p:cBhvr>
                                        <p:cTn id="28" dur="1000" fill="hold"/>
                                        <p:tgtEl>
                                          <p:spTgt spid="9"/>
                                        </p:tgtEl>
                                        <p:attrNameLst>
                                          <p:attrName>ppt_x</p:attrName>
                                          <p:attrName>ppt_y</p:attrName>
                                        </p:attrNameLst>
                                      </p:cBhvr>
                                    </p:animMotion>
                                  </p:childTnLst>
                                </p:cTn>
                              </p:par>
                            </p:childTnLst>
                          </p:cTn>
                        </p:par>
                      </p:childTnLst>
                    </p:cTn>
                  </p:par>
                  <p:par>
                    <p:cTn id="29" fill="hold">
                      <p:stCondLst>
                        <p:cond delay="indefinite"/>
                      </p:stCondLst>
                      <p:childTnLst>
                        <p:par>
                          <p:cTn id="30" fill="hold">
                            <p:stCondLst>
                              <p:cond delay="0"/>
                            </p:stCondLst>
                            <p:childTnLst>
                              <p:par>
                                <p:cTn id="31" presetID="35" presetClass="path" presetSubtype="0" accel="50000" decel="50000" fill="hold" nodeType="clickEffect">
                                  <p:stCondLst>
                                    <p:cond delay="0"/>
                                  </p:stCondLst>
                                  <p:childTnLst>
                                    <p:animMotion origin="layout" path="M 0 0  L -0.25 0  E" pathEditMode="relative" ptsTypes="">
                                      <p:cBhvr>
                                        <p:cTn id="32" dur="1000" fill="hold"/>
                                        <p:tgtEl>
                                          <p:spTgt spid="14"/>
                                        </p:tgtEl>
                                        <p:attrNameLst>
                                          <p:attrName>ppt_x</p:attrName>
                                          <p:attrName>ppt_y</p:attrName>
                                        </p:attrNameLst>
                                      </p:cBhvr>
                                    </p:animMotion>
                                  </p:childTnLst>
                                </p:cTn>
                              </p:par>
                            </p:childTnLst>
                          </p:cTn>
                        </p:par>
                        <p:par>
                          <p:cTn id="33" fill="hold">
                            <p:stCondLst>
                              <p:cond delay="1000"/>
                            </p:stCondLst>
                            <p:childTnLst>
                              <p:par>
                                <p:cTn id="34" presetID="35" presetClass="path" presetSubtype="0" accel="50000" decel="50000" fill="hold" nodeType="afterEffect">
                                  <p:stCondLst>
                                    <p:cond delay="0"/>
                                  </p:stCondLst>
                                  <p:childTnLst>
                                    <p:animMotion origin="layout" path="M 0 0  L -0.25 0  E" pathEditMode="relative" ptsTypes="">
                                      <p:cBhvr>
                                        <p:cTn id="35" dur="1000" fill="hold"/>
                                        <p:tgtEl>
                                          <p:spTgt spid="15"/>
                                        </p:tgtEl>
                                        <p:attrNameLst>
                                          <p:attrName>ppt_x</p:attrName>
                                          <p:attrName>ppt_y</p:attrName>
                                        </p:attrNameLst>
                                      </p:cBhvr>
                                    </p:animMotion>
                                  </p:childTnLst>
                                </p:cTn>
                              </p:par>
                            </p:childTnLst>
                          </p:cTn>
                        </p:par>
                        <p:par>
                          <p:cTn id="36" fill="hold">
                            <p:stCondLst>
                              <p:cond delay="2000"/>
                            </p:stCondLst>
                            <p:childTnLst>
                              <p:par>
                                <p:cTn id="37" presetID="35" presetClass="path" presetSubtype="0" accel="50000" decel="50000" fill="hold" nodeType="afterEffect">
                                  <p:stCondLst>
                                    <p:cond delay="0"/>
                                  </p:stCondLst>
                                  <p:childTnLst>
                                    <p:animMotion origin="layout" path="M 0 0  L -0.25 0  E" pathEditMode="relative" ptsTypes="">
                                      <p:cBhvr>
                                        <p:cTn id="38" dur="1000" fill="hold"/>
                                        <p:tgtEl>
                                          <p:spTgt spid="16"/>
                                        </p:tgtEl>
                                        <p:attrNameLst>
                                          <p:attrName>ppt_x</p:attrName>
                                          <p:attrName>ppt_y</p:attrName>
                                        </p:attrNameLst>
                                      </p:cBhvr>
                                    </p:animMotion>
                                  </p:childTnLst>
                                </p:cTn>
                              </p:par>
                            </p:childTnLst>
                          </p:cTn>
                        </p:par>
                      </p:childTnLst>
                    </p:cTn>
                  </p:par>
                  <p:par>
                    <p:cTn id="39" fill="hold">
                      <p:stCondLst>
                        <p:cond delay="indefinite"/>
                      </p:stCondLst>
                      <p:childTnLst>
                        <p:par>
                          <p:cTn id="40" fill="hold">
                            <p:stCondLst>
                              <p:cond delay="0"/>
                            </p:stCondLst>
                            <p:childTnLst>
                              <p:par>
                                <p:cTn id="41" presetID="35" presetClass="path" presetSubtype="0" accel="50000" decel="50000" fill="hold" nodeType="clickEffect">
                                  <p:stCondLst>
                                    <p:cond delay="0"/>
                                  </p:stCondLst>
                                  <p:childTnLst>
                                    <p:animMotion origin="layout" path="M 0 0  L -0.25 0  E" pathEditMode="relative" ptsTypes="">
                                      <p:cBhvr>
                                        <p:cTn id="42" dur="1000" fill="hold"/>
                                        <p:tgtEl>
                                          <p:spTgt spid="4"/>
                                        </p:tgtEl>
                                        <p:attrNameLst>
                                          <p:attrName>ppt_x</p:attrName>
                                          <p:attrName>ppt_y</p:attrName>
                                        </p:attrNameLst>
                                      </p:cBhvr>
                                    </p:animMotion>
                                  </p:childTnLst>
                                </p:cTn>
                              </p:par>
                            </p:childTnLst>
                          </p:cTn>
                        </p:par>
                        <p:par>
                          <p:cTn id="43" fill="hold">
                            <p:stCondLst>
                              <p:cond delay="1000"/>
                            </p:stCondLst>
                            <p:childTnLst>
                              <p:par>
                                <p:cTn id="44" presetID="35" presetClass="path" presetSubtype="0" accel="50000" decel="50000" fill="hold" nodeType="afterEffect">
                                  <p:stCondLst>
                                    <p:cond delay="0"/>
                                  </p:stCondLst>
                                  <p:childTnLst>
                                    <p:animMotion origin="layout" path="M 0 0  L -0.25 0  E" pathEditMode="relative" ptsTypes="">
                                      <p:cBhvr>
                                        <p:cTn id="45" dur="1000" fill="hold"/>
                                        <p:tgtEl>
                                          <p:spTgt spid="5"/>
                                        </p:tgtEl>
                                        <p:attrNameLst>
                                          <p:attrName>ppt_x</p:attrName>
                                          <p:attrName>ppt_y</p:attrName>
                                        </p:attrNameLst>
                                      </p:cBhvr>
                                    </p:animMotion>
                                  </p:childTnLst>
                                </p:cTn>
                              </p:par>
                            </p:childTnLst>
                          </p:cTn>
                        </p:par>
                        <p:par>
                          <p:cTn id="46" fill="hold">
                            <p:stCondLst>
                              <p:cond delay="2000"/>
                            </p:stCondLst>
                            <p:childTnLst>
                              <p:par>
                                <p:cTn id="47" presetID="35" presetClass="path" presetSubtype="0" accel="50000" decel="50000" fill="hold" nodeType="afterEffect">
                                  <p:stCondLst>
                                    <p:cond delay="0"/>
                                  </p:stCondLst>
                                  <p:childTnLst>
                                    <p:animMotion origin="layout" path="M 0 0  L -0.25 0  E" pathEditMode="relative" ptsTypes="">
                                      <p:cBhvr>
                                        <p:cTn id="48" dur="1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We are Here – Is it healthy ? What’s next ?</a:t>
            </a:r>
          </a:p>
        </p:txBody>
      </p:sp>
      <p:grpSp>
        <p:nvGrpSpPr>
          <p:cNvPr id="4" name="Group 33"/>
          <p:cNvGrpSpPr>
            <a:grpSpLocks/>
          </p:cNvGrpSpPr>
          <p:nvPr/>
        </p:nvGrpSpPr>
        <p:grpSpPr bwMode="auto">
          <a:xfrm>
            <a:off x="5753703" y="958257"/>
            <a:ext cx="2171952" cy="4012724"/>
            <a:chOff x="5709538" y="836712"/>
            <a:chExt cx="3038926" cy="5616624"/>
          </a:xfrm>
        </p:grpSpPr>
        <p:pic>
          <p:nvPicPr>
            <p:cNvPr id="5"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7402" y="5110237"/>
              <a:ext cx="929838" cy="1343099"/>
            </a:xfrm>
            <a:prstGeom prst="rect">
              <a:avLst/>
            </a:prstGeom>
            <a:noFill/>
            <a:ln w="9525">
              <a:solidFill>
                <a:srgbClr val="B3A2C7"/>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12048" y="2276872"/>
              <a:ext cx="936416" cy="1352600"/>
            </a:xfrm>
            <a:prstGeom prst="rect">
              <a:avLst/>
            </a:prstGeom>
            <a:noFill/>
            <a:ln w="9525">
              <a:solidFill>
                <a:srgbClr val="CC9900"/>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60792" y="2276872"/>
              <a:ext cx="936416" cy="1352600"/>
            </a:xfrm>
            <a:prstGeom prst="rect">
              <a:avLst/>
            </a:prstGeom>
            <a:noFill/>
            <a:ln w="9525">
              <a:solidFill>
                <a:srgbClr val="CC9900"/>
              </a:solidFill>
              <a:miter lim="800000"/>
              <a:headEnd/>
              <a:tailEnd/>
            </a:ln>
            <a:extLst>
              <a:ext uri="{909E8E84-426E-40DD-AFC4-6F175D3DCCD1}">
                <a14:hiddenFill xmlns:a14="http://schemas.microsoft.com/office/drawing/2010/main">
                  <a:solidFill>
                    <a:srgbClr val="FFFFFF"/>
                  </a:solidFill>
                </a14:hiddenFill>
              </a:ext>
            </a:extLst>
          </p:spPr>
        </p:pic>
        <p:pic>
          <p:nvPicPr>
            <p:cNvPr id="8"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09538" y="2276872"/>
              <a:ext cx="936416" cy="1352600"/>
            </a:xfrm>
            <a:prstGeom prst="rect">
              <a:avLst/>
            </a:prstGeom>
            <a:noFill/>
            <a:ln w="9525">
              <a:solidFill>
                <a:srgbClr val="CC9900"/>
              </a:solidFill>
              <a:miter lim="800000"/>
              <a:headEnd/>
              <a:tailEnd/>
            </a:ln>
            <a:extLst>
              <a:ext uri="{909E8E84-426E-40DD-AFC4-6F175D3DCCD1}">
                <a14:hiddenFill xmlns:a14="http://schemas.microsoft.com/office/drawing/2010/main">
                  <a:solidFill>
                    <a:srgbClr val="FFFFFF"/>
                  </a:solidFill>
                </a14:hiddenFill>
              </a:ext>
            </a:extLst>
          </p:spPr>
        </p:pic>
        <p:pic>
          <p:nvPicPr>
            <p:cNvPr id="9"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61900" y="3732584"/>
              <a:ext cx="886564" cy="1280592"/>
            </a:xfrm>
            <a:prstGeom prst="rect">
              <a:avLst/>
            </a:prstGeom>
            <a:noFill/>
            <a:ln w="9525">
              <a:solidFill>
                <a:srgbClr val="558ED5"/>
              </a:solidFill>
              <a:miter lim="800000"/>
              <a:headEnd/>
              <a:tailEnd/>
            </a:ln>
            <a:extLst>
              <a:ext uri="{909E8E84-426E-40DD-AFC4-6F175D3DCCD1}">
                <a14:hiddenFill xmlns:a14="http://schemas.microsoft.com/office/drawing/2010/main">
                  <a:solidFill>
                    <a:srgbClr val="FFFFFF"/>
                  </a:solidFill>
                </a14:hiddenFill>
              </a:ext>
            </a:extLst>
          </p:spPr>
        </p:pic>
        <p:pic>
          <p:nvPicPr>
            <p:cNvPr id="10"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00676" y="3732584"/>
              <a:ext cx="886564" cy="1280592"/>
            </a:xfrm>
            <a:prstGeom prst="rect">
              <a:avLst/>
            </a:prstGeom>
            <a:noFill/>
            <a:ln w="9525">
              <a:solidFill>
                <a:srgbClr val="558ED5"/>
              </a:solidFill>
              <a:miter lim="800000"/>
              <a:headEnd/>
              <a:tailEnd/>
            </a:ln>
            <a:extLst>
              <a:ext uri="{909E8E84-426E-40DD-AFC4-6F175D3DCCD1}">
                <a14:hiddenFill xmlns:a14="http://schemas.microsoft.com/office/drawing/2010/main">
                  <a:solidFill>
                    <a:srgbClr val="FFFFFF"/>
                  </a:solidFill>
                </a14:hiddenFill>
              </a:ext>
            </a:extLst>
          </p:spPr>
        </p:pic>
        <p:pic>
          <p:nvPicPr>
            <p:cNvPr id="11"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51134" y="836712"/>
              <a:ext cx="897330" cy="1296144"/>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grpSp>
      <p:pic>
        <p:nvPicPr>
          <p:cNvPr id="12"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52569" y="4011466"/>
            <a:ext cx="663495" cy="959515"/>
          </a:xfrm>
          <a:prstGeom prst="rect">
            <a:avLst/>
          </a:prstGeom>
          <a:noFill/>
          <a:ln w="9525">
            <a:solidFill>
              <a:srgbClr val="B3A2C7"/>
            </a:solidFill>
            <a:miter lim="800000"/>
            <a:headEnd/>
            <a:tailEnd/>
          </a:ln>
          <a:extLst>
            <a:ext uri="{909E8E84-426E-40DD-AFC4-6F175D3DCCD1}">
              <a14:hiddenFill xmlns:a14="http://schemas.microsoft.com/office/drawing/2010/main">
                <a:solidFill>
                  <a:srgbClr val="FFFFFF"/>
                </a:solidFill>
              </a14:hiddenFill>
            </a:ext>
          </a:extLst>
        </p:spPr>
      </p:pic>
      <p:pic>
        <p:nvPicPr>
          <p:cNvPr id="13" name="Picture 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75253" y="3027000"/>
            <a:ext cx="634006" cy="915282"/>
          </a:xfrm>
          <a:prstGeom prst="rect">
            <a:avLst/>
          </a:prstGeom>
          <a:noFill/>
          <a:ln w="9525">
            <a:solidFill>
              <a:srgbClr val="558ED5"/>
            </a:solidFill>
            <a:miter lim="800000"/>
            <a:headEnd/>
            <a:tailEnd/>
          </a:ln>
          <a:extLst>
            <a:ext uri="{909E8E84-426E-40DD-AFC4-6F175D3DCCD1}">
              <a14:hiddenFill xmlns:a14="http://schemas.microsoft.com/office/drawing/2010/main">
                <a:solidFill>
                  <a:srgbClr val="FFFFFF"/>
                </a:solidFill>
              </a14:hiddenFill>
            </a:ext>
          </a:extLst>
        </p:spPr>
      </p:pic>
      <p:pic>
        <p:nvPicPr>
          <p:cNvPr id="14"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02878" y="1986958"/>
            <a:ext cx="669165" cy="966320"/>
          </a:xfrm>
          <a:prstGeom prst="rect">
            <a:avLst/>
          </a:prstGeom>
          <a:noFill/>
          <a:ln w="9525">
            <a:solidFill>
              <a:srgbClr val="CC9900"/>
            </a:solidFill>
            <a:miter lim="800000"/>
            <a:headEnd/>
            <a:tailEnd/>
          </a:ln>
          <a:extLst>
            <a:ext uri="{909E8E84-426E-40DD-AFC4-6F175D3DCCD1}">
              <a14:hiddenFill xmlns:a14="http://schemas.microsoft.com/office/drawing/2010/main">
                <a:solidFill>
                  <a:srgbClr val="FFFFFF"/>
                </a:solidFill>
              </a14:hiddenFill>
            </a:ext>
          </a:extLst>
        </p:spPr>
      </p:pic>
      <p:pic>
        <p:nvPicPr>
          <p:cNvPr id="15" name="Picture 6"/>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527213" y="958257"/>
            <a:ext cx="640811" cy="925490"/>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grpSp>
        <p:nvGrpSpPr>
          <p:cNvPr id="16" name="Group 35"/>
          <p:cNvGrpSpPr>
            <a:grpSpLocks/>
          </p:cNvGrpSpPr>
          <p:nvPr/>
        </p:nvGrpSpPr>
        <p:grpSpPr bwMode="auto">
          <a:xfrm>
            <a:off x="914713" y="855047"/>
            <a:ext cx="2911437" cy="4012724"/>
            <a:chOff x="281430" y="836712"/>
            <a:chExt cx="4074546" cy="5616624"/>
          </a:xfrm>
        </p:grpSpPr>
        <p:pic>
          <p:nvPicPr>
            <p:cNvPr id="17"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81430" y="5110237"/>
              <a:ext cx="929838" cy="1343099"/>
            </a:xfrm>
            <a:prstGeom prst="rect">
              <a:avLst/>
            </a:prstGeom>
            <a:noFill/>
            <a:ln w="9525">
              <a:solidFill>
                <a:srgbClr val="B3A2C7"/>
              </a:solidFill>
              <a:miter lim="800000"/>
              <a:headEnd/>
              <a:tailEnd/>
            </a:ln>
            <a:extLst>
              <a:ext uri="{909E8E84-426E-40DD-AFC4-6F175D3DCCD1}">
                <a14:hiddenFill xmlns:a14="http://schemas.microsoft.com/office/drawing/2010/main">
                  <a:solidFill>
                    <a:srgbClr val="FFFFFF"/>
                  </a:solidFill>
                </a14:hiddenFill>
              </a:ext>
            </a:extLst>
          </p:spPr>
        </p:pic>
        <p:pic>
          <p:nvPicPr>
            <p:cNvPr id="18" name="Picture 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331837" y="5110237"/>
              <a:ext cx="929838" cy="1343099"/>
            </a:xfrm>
            <a:prstGeom prst="rect">
              <a:avLst/>
            </a:prstGeom>
            <a:noFill/>
            <a:ln w="9525">
              <a:solidFill>
                <a:srgbClr val="B3A2C7"/>
              </a:solidFill>
              <a:miter lim="800000"/>
              <a:headEnd/>
              <a:tailEnd/>
            </a:ln>
            <a:extLst>
              <a:ext uri="{909E8E84-426E-40DD-AFC4-6F175D3DCCD1}">
                <a14:hiddenFill xmlns:a14="http://schemas.microsoft.com/office/drawing/2010/main">
                  <a:solidFill>
                    <a:srgbClr val="FFFFFF"/>
                  </a:solidFill>
                </a14:hiddenFill>
              </a:ext>
            </a:extLst>
          </p:spPr>
        </p:pic>
        <p:pic>
          <p:nvPicPr>
            <p:cNvPr id="19" name="Picture 4"/>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382244" y="5110237"/>
              <a:ext cx="929838" cy="1343099"/>
            </a:xfrm>
            <a:prstGeom prst="rect">
              <a:avLst/>
            </a:prstGeom>
            <a:noFill/>
            <a:ln w="9525">
              <a:solidFill>
                <a:srgbClr val="B3A2C7"/>
              </a:solidFill>
              <a:miter lim="800000"/>
              <a:headEnd/>
              <a:tailEnd/>
            </a:ln>
            <a:extLst>
              <a:ext uri="{909E8E84-426E-40DD-AFC4-6F175D3DCCD1}">
                <a14:hiddenFill xmlns:a14="http://schemas.microsoft.com/office/drawing/2010/main">
                  <a:solidFill>
                    <a:srgbClr val="FFFFFF"/>
                  </a:solidFill>
                </a14:hiddenFill>
              </a:ext>
            </a:extLst>
          </p:spPr>
        </p:pic>
        <p:pic>
          <p:nvPicPr>
            <p:cNvPr id="20" name="Picture 3"/>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332684" y="2276872"/>
              <a:ext cx="936416" cy="1352600"/>
            </a:xfrm>
            <a:prstGeom prst="rect">
              <a:avLst/>
            </a:prstGeom>
            <a:noFill/>
            <a:ln w="9525">
              <a:solidFill>
                <a:srgbClr val="CC9900"/>
              </a:solidFill>
              <a:miter lim="800000"/>
              <a:headEnd/>
              <a:tailEnd/>
            </a:ln>
            <a:extLst>
              <a:ext uri="{909E8E84-426E-40DD-AFC4-6F175D3DCCD1}">
                <a14:hiddenFill xmlns:a14="http://schemas.microsoft.com/office/drawing/2010/main">
                  <a:solidFill>
                    <a:srgbClr val="FFFFFF"/>
                  </a:solidFill>
                </a14:hiddenFill>
              </a:ext>
            </a:extLst>
          </p:spPr>
        </p:pic>
        <p:pic>
          <p:nvPicPr>
            <p:cNvPr id="21" name="Picture 2"/>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81430" y="3732584"/>
              <a:ext cx="886564" cy="1280592"/>
            </a:xfrm>
            <a:prstGeom prst="rect">
              <a:avLst/>
            </a:prstGeom>
            <a:noFill/>
            <a:ln w="9525">
              <a:solidFill>
                <a:srgbClr val="558ED5"/>
              </a:solidFill>
              <a:miter lim="800000"/>
              <a:headEnd/>
              <a:tailEnd/>
            </a:ln>
            <a:extLst>
              <a:ext uri="{909E8E84-426E-40DD-AFC4-6F175D3DCCD1}">
                <a14:hiddenFill xmlns:a14="http://schemas.microsoft.com/office/drawing/2010/main">
                  <a:solidFill>
                    <a:srgbClr val="FFFFFF"/>
                  </a:solidFill>
                </a14:hiddenFill>
              </a:ext>
            </a:extLst>
          </p:spPr>
        </p:pic>
        <p:pic>
          <p:nvPicPr>
            <p:cNvPr id="22" name="Picture 3"/>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342655" y="3732584"/>
              <a:ext cx="886564" cy="1280592"/>
            </a:xfrm>
            <a:prstGeom prst="rect">
              <a:avLst/>
            </a:prstGeom>
            <a:noFill/>
            <a:ln w="9525">
              <a:solidFill>
                <a:srgbClr val="558ED5"/>
              </a:solidFill>
              <a:miter lim="800000"/>
              <a:headEnd/>
              <a:tailEnd/>
            </a:ln>
            <a:extLst>
              <a:ext uri="{909E8E84-426E-40DD-AFC4-6F175D3DCCD1}">
                <a14:hiddenFill xmlns:a14="http://schemas.microsoft.com/office/drawing/2010/main">
                  <a:solidFill>
                    <a:srgbClr val="FFFFFF"/>
                  </a:solidFill>
                </a14:hiddenFill>
              </a:ext>
            </a:extLst>
          </p:spPr>
        </p:pic>
        <p:pic>
          <p:nvPicPr>
            <p:cNvPr id="23" name="Picture 4"/>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403880" y="3732584"/>
              <a:ext cx="886564" cy="1280592"/>
            </a:xfrm>
            <a:prstGeom prst="rect">
              <a:avLst/>
            </a:prstGeom>
            <a:noFill/>
            <a:ln w="9525">
              <a:solidFill>
                <a:srgbClr val="558ED5"/>
              </a:solidFill>
              <a:miter lim="800000"/>
              <a:headEnd/>
              <a:tailEnd/>
            </a:ln>
            <a:extLst>
              <a:ext uri="{909E8E84-426E-40DD-AFC4-6F175D3DCCD1}">
                <a14:hiddenFill xmlns:a14="http://schemas.microsoft.com/office/drawing/2010/main">
                  <a:solidFill>
                    <a:srgbClr val="FFFFFF"/>
                  </a:solidFill>
                </a14:hiddenFill>
              </a:ext>
            </a:extLst>
          </p:spPr>
        </p:pic>
        <p:pic>
          <p:nvPicPr>
            <p:cNvPr id="24" name="Picture 3"/>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81430" y="836712"/>
              <a:ext cx="897330" cy="1296144"/>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pic>
          <p:nvPicPr>
            <p:cNvPr id="25" name="Picture 2"/>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340502" y="836712"/>
              <a:ext cx="897330" cy="1296144"/>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pic>
          <p:nvPicPr>
            <p:cNvPr id="26" name="Picture 4"/>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399574" y="836712"/>
              <a:ext cx="897330" cy="1296144"/>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pic>
          <p:nvPicPr>
            <p:cNvPr id="27" name="Picture 5"/>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458646" y="836712"/>
              <a:ext cx="897330" cy="1296144"/>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pic>
          <p:nvPicPr>
            <p:cNvPr id="28" name="Picture 2"/>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281430" y="2276871"/>
              <a:ext cx="936105" cy="1352151"/>
            </a:xfrm>
            <a:prstGeom prst="rect">
              <a:avLst/>
            </a:prstGeom>
            <a:noFill/>
            <a:ln w="9525">
              <a:solidFill>
                <a:srgbClr val="CC9900"/>
              </a:solidFill>
              <a:miter lim="800000"/>
              <a:headEnd/>
              <a:tailEnd/>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6227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72222E-6 -4.5679E-6 L -0.27152 -0.01728 " pathEditMode="relative" rAng="0" ptsTypes="AA">
                                      <p:cBhvr>
                                        <p:cTn id="6" dur="1000" fill="hold"/>
                                        <p:tgtEl>
                                          <p:spTgt spid="15"/>
                                        </p:tgtEl>
                                        <p:attrNameLst>
                                          <p:attrName>ppt_x</p:attrName>
                                          <p:attrName>ppt_y</p:attrName>
                                        </p:attrNameLst>
                                      </p:cBhvr>
                                      <p:rCtr x="-13576" y="-864"/>
                                    </p:animMotion>
                                  </p:childTnLst>
                                </p:cTn>
                              </p:par>
                              <p:par>
                                <p:cTn id="7" presetID="35" presetClass="path" presetSubtype="0" accel="50000" decel="50000" fill="hold" nodeType="withEffect">
                                  <p:stCondLst>
                                    <p:cond delay="0"/>
                                  </p:stCondLst>
                                  <p:childTnLst>
                                    <p:animMotion origin="layout" path="M 0.02726 -0.00772 L -0.10937 -0.00803 " pathEditMode="relative" rAng="0" ptsTypes="AA">
                                      <p:cBhvr>
                                        <p:cTn id="8" dur="1000" fill="hold"/>
                                        <p:tgtEl>
                                          <p:spTgt spid="14"/>
                                        </p:tgtEl>
                                        <p:attrNameLst>
                                          <p:attrName>ppt_x</p:attrName>
                                          <p:attrName>ppt_y</p:attrName>
                                        </p:attrNameLst>
                                      </p:cBhvr>
                                      <p:rCtr x="-6840" y="-31"/>
                                    </p:animMotion>
                                  </p:childTnLst>
                                </p:cTn>
                              </p:par>
                              <p:par>
                                <p:cTn id="9" presetID="35" presetClass="path" presetSubtype="0" accel="50000" decel="50000" fill="hold" nodeType="withEffect">
                                  <p:stCondLst>
                                    <p:cond delay="0"/>
                                  </p:stCondLst>
                                  <p:childTnLst>
                                    <p:animMotion origin="layout" path="M 0.03472 -0.00309 L -0.19358 -0.00031 " pathEditMode="relative" rAng="0" ptsTypes="AA">
                                      <p:cBhvr>
                                        <p:cTn id="10" dur="1000" fill="hold"/>
                                        <p:tgtEl>
                                          <p:spTgt spid="13"/>
                                        </p:tgtEl>
                                        <p:attrNameLst>
                                          <p:attrName>ppt_x</p:attrName>
                                          <p:attrName>ppt_y</p:attrName>
                                        </p:attrNameLst>
                                      </p:cBhvr>
                                      <p:rCtr x="-11424" y="123"/>
                                    </p:animMotion>
                                  </p:childTnLst>
                                </p:cTn>
                              </p:par>
                              <p:par>
                                <p:cTn id="11" presetID="35" presetClass="path" presetSubtype="0" accel="50000" decel="50000" fill="hold" nodeType="withEffect">
                                  <p:stCondLst>
                                    <p:cond delay="0"/>
                                  </p:stCondLst>
                                  <p:childTnLst>
                                    <p:animMotion origin="layout" path="M 0.03542 0.00154 L -0.19809 -0.00155 " pathEditMode="relative" rAng="0" ptsTypes="AA">
                                      <p:cBhvr>
                                        <p:cTn id="12" dur="1000" fill="hold"/>
                                        <p:tgtEl>
                                          <p:spTgt spid="12"/>
                                        </p:tgtEl>
                                        <p:attrNameLst>
                                          <p:attrName>ppt_x</p:attrName>
                                          <p:attrName>ppt_y</p:attrName>
                                        </p:attrNameLst>
                                      </p:cBhvr>
                                      <p:rCtr x="-11684" y="-154"/>
                                    </p:animMotion>
                                  </p:childTnLst>
                                </p:cTn>
                              </p:par>
                            </p:childTnLst>
                          </p:cTn>
                        </p:par>
                      </p:childTnLst>
                    </p:cTn>
                  </p:par>
                  <p:par>
                    <p:cTn id="13" fill="hold">
                      <p:stCondLst>
                        <p:cond delay="indefinite"/>
                      </p:stCondLst>
                      <p:childTnLst>
                        <p:par>
                          <p:cTn id="14" fill="hold">
                            <p:stCondLst>
                              <p:cond delay="0"/>
                            </p:stCondLst>
                            <p:childTnLst>
                              <p:par>
                                <p:cTn id="15" presetID="2" presetClass="exit" presetSubtype="9" fill="hold" nodeType="clickEffect">
                                  <p:stCondLst>
                                    <p:cond delay="0"/>
                                  </p:stCondLst>
                                  <p:childTnLst>
                                    <p:anim calcmode="lin" valueType="num">
                                      <p:cBhvr additive="base">
                                        <p:cTn id="16" dur="500"/>
                                        <p:tgtEl>
                                          <p:spTgt spid="16"/>
                                        </p:tgtEl>
                                        <p:attrNameLst>
                                          <p:attrName>ppt_x</p:attrName>
                                        </p:attrNameLst>
                                      </p:cBhvr>
                                      <p:tavLst>
                                        <p:tav tm="0">
                                          <p:val>
                                            <p:strVal val="ppt_x"/>
                                          </p:val>
                                        </p:tav>
                                        <p:tav tm="100000">
                                          <p:val>
                                            <p:strVal val="0-ppt_w/2"/>
                                          </p:val>
                                        </p:tav>
                                      </p:tavLst>
                                    </p:anim>
                                    <p:anim calcmode="lin" valueType="num">
                                      <p:cBhvr additive="base">
                                        <p:cTn id="17" dur="500"/>
                                        <p:tgtEl>
                                          <p:spTgt spid="16"/>
                                        </p:tgtEl>
                                        <p:attrNameLst>
                                          <p:attrName>ppt_y</p:attrName>
                                        </p:attrNameLst>
                                      </p:cBhvr>
                                      <p:tavLst>
                                        <p:tav tm="0">
                                          <p:val>
                                            <p:strVal val="ppt_y"/>
                                          </p:val>
                                        </p:tav>
                                        <p:tav tm="100000">
                                          <p:val>
                                            <p:strVal val="0-ppt_h/2"/>
                                          </p:val>
                                        </p:tav>
                                      </p:tavLst>
                                    </p:anim>
                                    <p:set>
                                      <p:cBhvr>
                                        <p:cTn id="18" dur="1" fill="hold">
                                          <p:stCondLst>
                                            <p:cond delay="499"/>
                                          </p:stCondLst>
                                        </p:cTn>
                                        <p:tgtEl>
                                          <p:spTgt spid="16"/>
                                        </p:tgtEl>
                                        <p:attrNameLst>
                                          <p:attrName>style.visibility</p:attrName>
                                        </p:attrNameLst>
                                      </p:cBhvr>
                                      <p:to>
                                        <p:strVal val="hidden"/>
                                      </p:to>
                                    </p:set>
                                  </p:childTnLst>
                                </p:cTn>
                              </p:par>
                            </p:childTnLst>
                          </p:cTn>
                        </p:par>
                        <p:par>
                          <p:cTn id="19" fill="hold">
                            <p:stCondLst>
                              <p:cond delay="500"/>
                            </p:stCondLst>
                            <p:childTnLst>
                              <p:par>
                                <p:cTn id="20" presetID="2" presetClass="exit" presetSubtype="3" fill="hold" nodeType="afterEffect">
                                  <p:stCondLst>
                                    <p:cond delay="0"/>
                                  </p:stCondLst>
                                  <p:childTnLst>
                                    <p:anim calcmode="lin" valueType="num">
                                      <p:cBhvr additive="base">
                                        <p:cTn id="21" dur="500"/>
                                        <p:tgtEl>
                                          <p:spTgt spid="4"/>
                                        </p:tgtEl>
                                        <p:attrNameLst>
                                          <p:attrName>ppt_x</p:attrName>
                                        </p:attrNameLst>
                                      </p:cBhvr>
                                      <p:tavLst>
                                        <p:tav tm="0">
                                          <p:val>
                                            <p:strVal val="ppt_x"/>
                                          </p:val>
                                        </p:tav>
                                        <p:tav tm="100000">
                                          <p:val>
                                            <p:strVal val="1+ppt_w/2"/>
                                          </p:val>
                                        </p:tav>
                                      </p:tavLst>
                                    </p:anim>
                                    <p:anim calcmode="lin" valueType="num">
                                      <p:cBhvr additive="base">
                                        <p:cTn id="22" dur="500"/>
                                        <p:tgtEl>
                                          <p:spTgt spid="4"/>
                                        </p:tgtEl>
                                        <p:attrNameLst>
                                          <p:attrName>ppt_y</p:attrName>
                                        </p:attrNameLst>
                                      </p:cBhvr>
                                      <p:tavLst>
                                        <p:tav tm="0">
                                          <p:val>
                                            <p:strVal val="ppt_y"/>
                                          </p:val>
                                        </p:tav>
                                        <p:tav tm="100000">
                                          <p:val>
                                            <p:strVal val="0-ppt_h/2"/>
                                          </p:val>
                                        </p:tav>
                                      </p:tavLst>
                                    </p:anim>
                                    <p:set>
                                      <p:cBhvr>
                                        <p:cTn id="23"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Kernel is Actionable: How to achieve Next State ?</a:t>
            </a:r>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4899" y="820117"/>
            <a:ext cx="1428768" cy="2064282"/>
          </a:xfrm>
          <a:prstGeom prst="rect">
            <a:avLst/>
          </a:prstGeom>
          <a:noFill/>
          <a:ln w="9525">
            <a:solidFill>
              <a:srgbClr val="B3A2C7"/>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1323" y="831159"/>
            <a:ext cx="1450003" cy="2094616"/>
          </a:xfrm>
          <a:prstGeom prst="rect">
            <a:avLst/>
          </a:prstGeom>
          <a:noFill/>
          <a:ln w="9525">
            <a:solidFill>
              <a:srgbClr val="CC9900"/>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6328" y="820117"/>
            <a:ext cx="1428768" cy="2064282"/>
          </a:xfrm>
          <a:prstGeom prst="rect">
            <a:avLst/>
          </a:prstGeom>
          <a:noFill/>
          <a:ln w="9525">
            <a:solidFill>
              <a:srgbClr val="558ED5"/>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398" y="820117"/>
            <a:ext cx="1506122" cy="2094617"/>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250349" y="3315361"/>
            <a:ext cx="6585040" cy="1015663"/>
          </a:xfrm>
          <a:prstGeom prst="rect">
            <a:avLst/>
          </a:prstGeom>
          <a:noFill/>
        </p:spPr>
        <p:txBody>
          <a:bodyPr wrap="square" rtlCol="0">
            <a:spAutoFit/>
          </a:bodyPr>
          <a:lstStyle/>
          <a:p>
            <a:r>
              <a:rPr lang="en-AU" sz="2000" dirty="0">
                <a:solidFill>
                  <a:srgbClr val="44484F"/>
                </a:solidFill>
                <a:latin typeface="Arial"/>
                <a:cs typeface="Arial"/>
              </a:rPr>
              <a:t>These are our Objectives for next Iteration.</a:t>
            </a:r>
          </a:p>
          <a:p>
            <a:r>
              <a:rPr lang="en-AU" sz="2000" dirty="0">
                <a:solidFill>
                  <a:srgbClr val="44484F"/>
                </a:solidFill>
                <a:latin typeface="Arial"/>
                <a:cs typeface="Arial"/>
              </a:rPr>
              <a:t>For each, we can define the tasks required to complete or progress the Alpha State.</a:t>
            </a:r>
          </a:p>
        </p:txBody>
      </p:sp>
    </p:spTree>
    <p:extLst>
      <p:ext uri="{BB962C8B-B14F-4D97-AF65-F5344CB8AC3E}">
        <p14:creationId xmlns:p14="http://schemas.microsoft.com/office/powerpoint/2010/main" val="531225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C1C02-5DA8-4047-AE6C-FDF7360D9339}"/>
              </a:ext>
            </a:extLst>
          </p:cNvPr>
          <p:cNvSpPr>
            <a:spLocks noGrp="1"/>
          </p:cNvSpPr>
          <p:nvPr>
            <p:ph type="title"/>
          </p:nvPr>
        </p:nvSpPr>
        <p:spPr>
          <a:xfrm>
            <a:off x="1610216" y="1599923"/>
            <a:ext cx="5667101" cy="1598899"/>
          </a:xfrm>
        </p:spPr>
        <p:txBody>
          <a:bodyPr/>
          <a:lstStyle/>
          <a:p>
            <a:r>
              <a:rPr lang="en-US" dirty="0"/>
              <a:t>Drive Iterative Development </a:t>
            </a:r>
          </a:p>
        </p:txBody>
      </p:sp>
    </p:spTree>
    <p:extLst>
      <p:ext uri="{BB962C8B-B14F-4D97-AF65-F5344CB8AC3E}">
        <p14:creationId xmlns:p14="http://schemas.microsoft.com/office/powerpoint/2010/main" val="33176524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2810715" y="995602"/>
            <a:ext cx="1300252" cy="348554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AU" sz="1161"/>
          </a:p>
        </p:txBody>
      </p:sp>
      <p:sp>
        <p:nvSpPr>
          <p:cNvPr id="21" name="Rectangle 20"/>
          <p:cNvSpPr/>
          <p:nvPr/>
        </p:nvSpPr>
        <p:spPr>
          <a:xfrm>
            <a:off x="4110967" y="995602"/>
            <a:ext cx="1532440" cy="348554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AU" sz="1161"/>
          </a:p>
        </p:txBody>
      </p:sp>
      <p:sp>
        <p:nvSpPr>
          <p:cNvPr id="22" name="Rectangle 21"/>
          <p:cNvSpPr/>
          <p:nvPr/>
        </p:nvSpPr>
        <p:spPr>
          <a:xfrm>
            <a:off x="5643407" y="995601"/>
            <a:ext cx="1532440" cy="348554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AU" sz="1161"/>
          </a:p>
        </p:txBody>
      </p:sp>
      <p:sp>
        <p:nvSpPr>
          <p:cNvPr id="19" name="Rectangle 18"/>
          <p:cNvSpPr/>
          <p:nvPr/>
        </p:nvSpPr>
        <p:spPr>
          <a:xfrm>
            <a:off x="1649777" y="995603"/>
            <a:ext cx="1160939" cy="348554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AU" sz="1161"/>
          </a:p>
        </p:txBody>
      </p:sp>
      <p:sp>
        <p:nvSpPr>
          <p:cNvPr id="8" name="Rectangle 7"/>
          <p:cNvSpPr/>
          <p:nvPr/>
        </p:nvSpPr>
        <p:spPr>
          <a:xfrm>
            <a:off x="1649776" y="716977"/>
            <a:ext cx="1160939" cy="278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sz="1161"/>
              <a:t>Objectives</a:t>
            </a:r>
          </a:p>
        </p:txBody>
      </p:sp>
      <p:sp>
        <p:nvSpPr>
          <p:cNvPr id="2" name="Title 1"/>
          <p:cNvSpPr>
            <a:spLocks noGrp="1"/>
          </p:cNvSpPr>
          <p:nvPr>
            <p:ph type="title"/>
          </p:nvPr>
        </p:nvSpPr>
        <p:spPr/>
        <p:txBody>
          <a:bodyPr/>
          <a:lstStyle/>
          <a:p>
            <a:r>
              <a:rPr lang="en-AU"/>
              <a:t>Task Backlog – Start (what we are achieving and how)</a:t>
            </a:r>
          </a:p>
        </p:txBody>
      </p:sp>
      <p:sp>
        <p:nvSpPr>
          <p:cNvPr id="3" name="Slide Number Placeholder 2"/>
          <p:cNvSpPr>
            <a:spLocks noGrp="1"/>
          </p:cNvSpPr>
          <p:nvPr>
            <p:ph type="sldNum" sz="quarter" idx="4294967295"/>
          </p:nvPr>
        </p:nvSpPr>
        <p:spPr/>
        <p:txBody>
          <a:bodyPr/>
          <a:lstStyle/>
          <a:p>
            <a:r>
              <a:rPr lang="en-AU"/>
              <a:t> </a:t>
            </a:r>
          </a:p>
        </p:txBody>
      </p:sp>
      <p:pic>
        <p:nvPicPr>
          <p:cNvPr id="4"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8938" y="3549670"/>
            <a:ext cx="533780" cy="810176"/>
          </a:xfrm>
          <a:prstGeom prst="rect">
            <a:avLst/>
          </a:prstGeom>
          <a:noFill/>
          <a:ln w="9525">
            <a:solidFill>
              <a:srgbClr val="B3A2C7"/>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93302" y="1849852"/>
            <a:ext cx="549416" cy="793664"/>
          </a:xfrm>
          <a:prstGeom prst="rect">
            <a:avLst/>
          </a:prstGeom>
          <a:noFill/>
          <a:ln w="9525">
            <a:solidFill>
              <a:srgbClr val="CC9900"/>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96317" y="2713793"/>
            <a:ext cx="546401" cy="789439"/>
          </a:xfrm>
          <a:prstGeom prst="rect">
            <a:avLst/>
          </a:prstGeom>
          <a:noFill/>
          <a:ln w="9525">
            <a:solidFill>
              <a:srgbClr val="558ED5"/>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93007" y="1042041"/>
            <a:ext cx="534250" cy="743000"/>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sp>
        <p:nvSpPr>
          <p:cNvPr id="9" name="Rectangle 8"/>
          <p:cNvSpPr/>
          <p:nvPr/>
        </p:nvSpPr>
        <p:spPr>
          <a:xfrm>
            <a:off x="2810715" y="716977"/>
            <a:ext cx="1300252" cy="278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sz="1161"/>
              <a:t>To Do</a:t>
            </a:r>
          </a:p>
        </p:txBody>
      </p:sp>
      <p:sp>
        <p:nvSpPr>
          <p:cNvPr id="10" name="Rectangle 9"/>
          <p:cNvSpPr/>
          <p:nvPr/>
        </p:nvSpPr>
        <p:spPr>
          <a:xfrm>
            <a:off x="4110967" y="716978"/>
            <a:ext cx="1532440" cy="278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sz="1161"/>
              <a:t>Doing</a:t>
            </a:r>
          </a:p>
        </p:txBody>
      </p:sp>
      <p:sp>
        <p:nvSpPr>
          <p:cNvPr id="11" name="Rectangle 10"/>
          <p:cNvSpPr/>
          <p:nvPr/>
        </p:nvSpPr>
        <p:spPr>
          <a:xfrm>
            <a:off x="5643407" y="716977"/>
            <a:ext cx="1532440" cy="278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sz="1161"/>
              <a:t>Done</a:t>
            </a:r>
          </a:p>
        </p:txBody>
      </p:sp>
      <p:sp>
        <p:nvSpPr>
          <p:cNvPr id="23" name="Rectangle 22"/>
          <p:cNvSpPr/>
          <p:nvPr/>
        </p:nvSpPr>
        <p:spPr>
          <a:xfrm>
            <a:off x="2995938" y="1092769"/>
            <a:ext cx="413353" cy="2969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900"/>
              <a:t>Task 1</a:t>
            </a:r>
          </a:p>
        </p:txBody>
      </p:sp>
      <p:sp>
        <p:nvSpPr>
          <p:cNvPr id="24" name="Rectangle 23"/>
          <p:cNvSpPr/>
          <p:nvPr/>
        </p:nvSpPr>
        <p:spPr>
          <a:xfrm>
            <a:off x="2995937" y="1760461"/>
            <a:ext cx="413353" cy="2969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900"/>
              <a:t>Task 2</a:t>
            </a:r>
          </a:p>
        </p:txBody>
      </p:sp>
      <p:sp>
        <p:nvSpPr>
          <p:cNvPr id="25" name="Rectangle 24"/>
          <p:cNvSpPr/>
          <p:nvPr/>
        </p:nvSpPr>
        <p:spPr>
          <a:xfrm>
            <a:off x="2983302" y="2428153"/>
            <a:ext cx="437172" cy="2969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900"/>
              <a:t>Task 3</a:t>
            </a:r>
          </a:p>
        </p:txBody>
      </p:sp>
      <p:sp>
        <p:nvSpPr>
          <p:cNvPr id="26" name="Rectangle 25"/>
          <p:cNvSpPr/>
          <p:nvPr/>
        </p:nvSpPr>
        <p:spPr>
          <a:xfrm>
            <a:off x="2985982" y="3095845"/>
            <a:ext cx="413353" cy="2969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900"/>
              <a:t>Task 4</a:t>
            </a:r>
          </a:p>
        </p:txBody>
      </p:sp>
      <p:sp>
        <p:nvSpPr>
          <p:cNvPr id="27" name="Rectangle 26"/>
          <p:cNvSpPr/>
          <p:nvPr/>
        </p:nvSpPr>
        <p:spPr>
          <a:xfrm>
            <a:off x="2985981" y="3763536"/>
            <a:ext cx="413353" cy="2969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900"/>
              <a:t>Task 5</a:t>
            </a:r>
          </a:p>
        </p:txBody>
      </p:sp>
      <p:sp>
        <p:nvSpPr>
          <p:cNvPr id="28" name="TextBox 27"/>
          <p:cNvSpPr txBox="1"/>
          <p:nvPr/>
        </p:nvSpPr>
        <p:spPr>
          <a:xfrm>
            <a:off x="3512392" y="1180070"/>
            <a:ext cx="2428870" cy="2308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AU" sz="900">
                <a:solidFill>
                  <a:srgbClr val="44484F"/>
                </a:solidFill>
                <a:latin typeface="Arial"/>
                <a:cs typeface="Arial"/>
              </a:rPr>
              <a:t>Complete Requirement Item 5 - Satisfactory</a:t>
            </a:r>
          </a:p>
        </p:txBody>
      </p:sp>
      <p:sp>
        <p:nvSpPr>
          <p:cNvPr id="29" name="TextBox 28"/>
          <p:cNvSpPr txBox="1"/>
          <p:nvPr/>
        </p:nvSpPr>
        <p:spPr>
          <a:xfrm>
            <a:off x="3522348" y="1810658"/>
            <a:ext cx="2428870" cy="2308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AU" sz="900">
                <a:solidFill>
                  <a:srgbClr val="44484F"/>
                </a:solidFill>
                <a:latin typeface="Arial"/>
                <a:cs typeface="Arial"/>
              </a:rPr>
              <a:t>Complete Requirement Item 9 - Satisfactory</a:t>
            </a:r>
          </a:p>
        </p:txBody>
      </p:sp>
      <p:sp>
        <p:nvSpPr>
          <p:cNvPr id="13" name="Rectangle 12">
            <a:extLst>
              <a:ext uri="{FF2B5EF4-FFF2-40B4-BE49-F238E27FC236}">
                <a16:creationId xmlns:a16="http://schemas.microsoft.com/office/drawing/2014/main" id="{E70B6F3E-9659-6C4E-81DF-96C74EFFD519}"/>
              </a:ext>
            </a:extLst>
          </p:cNvPr>
          <p:cNvSpPr/>
          <p:nvPr/>
        </p:nvSpPr>
        <p:spPr>
          <a:xfrm>
            <a:off x="2994680" y="1405283"/>
            <a:ext cx="414610" cy="144818"/>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900"/>
              <a:t>Bill</a:t>
            </a:r>
          </a:p>
        </p:txBody>
      </p:sp>
      <p:sp>
        <p:nvSpPr>
          <p:cNvPr id="30" name="Rectangle 29">
            <a:extLst>
              <a:ext uri="{FF2B5EF4-FFF2-40B4-BE49-F238E27FC236}">
                <a16:creationId xmlns:a16="http://schemas.microsoft.com/office/drawing/2014/main" id="{83B12247-9D8E-F14E-A595-B2477C934A0D}"/>
              </a:ext>
            </a:extLst>
          </p:cNvPr>
          <p:cNvSpPr/>
          <p:nvPr/>
        </p:nvSpPr>
        <p:spPr>
          <a:xfrm>
            <a:off x="2995937" y="2067257"/>
            <a:ext cx="413353" cy="151288"/>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900"/>
              <a:t>Fred</a:t>
            </a:r>
          </a:p>
        </p:txBody>
      </p:sp>
      <p:sp>
        <p:nvSpPr>
          <p:cNvPr id="31" name="Rectangle 30">
            <a:extLst>
              <a:ext uri="{FF2B5EF4-FFF2-40B4-BE49-F238E27FC236}">
                <a16:creationId xmlns:a16="http://schemas.microsoft.com/office/drawing/2014/main" id="{D295EDCA-1F24-C24E-BC85-3D966712122C}"/>
              </a:ext>
            </a:extLst>
          </p:cNvPr>
          <p:cNvSpPr/>
          <p:nvPr/>
        </p:nvSpPr>
        <p:spPr>
          <a:xfrm>
            <a:off x="2995937" y="2708505"/>
            <a:ext cx="429617" cy="151288"/>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900" dirty="0"/>
              <a:t>John</a:t>
            </a:r>
          </a:p>
        </p:txBody>
      </p:sp>
      <p:sp>
        <p:nvSpPr>
          <p:cNvPr id="32" name="Rectangle 31">
            <a:extLst>
              <a:ext uri="{FF2B5EF4-FFF2-40B4-BE49-F238E27FC236}">
                <a16:creationId xmlns:a16="http://schemas.microsoft.com/office/drawing/2014/main" id="{D5283C32-02F9-D046-A526-DF87A1835E20}"/>
              </a:ext>
            </a:extLst>
          </p:cNvPr>
          <p:cNvSpPr/>
          <p:nvPr/>
        </p:nvSpPr>
        <p:spPr>
          <a:xfrm>
            <a:off x="2979478" y="3392046"/>
            <a:ext cx="419856" cy="151288"/>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900"/>
              <a:t>Bill</a:t>
            </a:r>
          </a:p>
        </p:txBody>
      </p:sp>
      <p:sp>
        <p:nvSpPr>
          <p:cNvPr id="33" name="Rectangle 32">
            <a:extLst>
              <a:ext uri="{FF2B5EF4-FFF2-40B4-BE49-F238E27FC236}">
                <a16:creationId xmlns:a16="http://schemas.microsoft.com/office/drawing/2014/main" id="{5EB6F3B4-80C4-A741-9B65-57B7C1BC6236}"/>
              </a:ext>
            </a:extLst>
          </p:cNvPr>
          <p:cNvSpPr/>
          <p:nvPr/>
        </p:nvSpPr>
        <p:spPr>
          <a:xfrm>
            <a:off x="2983301" y="4060490"/>
            <a:ext cx="416033" cy="151288"/>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900" dirty="0"/>
              <a:t>Dan</a:t>
            </a:r>
          </a:p>
        </p:txBody>
      </p:sp>
      <p:sp>
        <p:nvSpPr>
          <p:cNvPr id="14" name="TextBox 13">
            <a:extLst>
              <a:ext uri="{FF2B5EF4-FFF2-40B4-BE49-F238E27FC236}">
                <a16:creationId xmlns:a16="http://schemas.microsoft.com/office/drawing/2014/main" id="{1B78C329-F15F-4B49-A6D9-7D933020360C}"/>
              </a:ext>
            </a:extLst>
          </p:cNvPr>
          <p:cNvSpPr txBox="1"/>
          <p:nvPr/>
        </p:nvSpPr>
        <p:spPr>
          <a:xfrm>
            <a:off x="3091699" y="4213993"/>
            <a:ext cx="646331" cy="269433"/>
          </a:xfrm>
          <a:prstGeom prst="rect">
            <a:avLst/>
          </a:prstGeom>
          <a:noFill/>
        </p:spPr>
        <p:txBody>
          <a:bodyPr wrap="none" rtlCol="0">
            <a:spAutoFit/>
          </a:bodyPr>
          <a:lstStyle/>
          <a:p>
            <a:r>
              <a:rPr lang="en-US" sz="1151"/>
              <a:t>Backlog</a:t>
            </a:r>
          </a:p>
        </p:txBody>
      </p:sp>
      <p:sp>
        <p:nvSpPr>
          <p:cNvPr id="34" name="TextBox 33">
            <a:extLst>
              <a:ext uri="{FF2B5EF4-FFF2-40B4-BE49-F238E27FC236}">
                <a16:creationId xmlns:a16="http://schemas.microsoft.com/office/drawing/2014/main" id="{83D4994D-22AD-5D4B-8204-3817A9C0BB08}"/>
              </a:ext>
            </a:extLst>
          </p:cNvPr>
          <p:cNvSpPr txBox="1"/>
          <p:nvPr/>
        </p:nvSpPr>
        <p:spPr>
          <a:xfrm>
            <a:off x="3535936" y="3876023"/>
            <a:ext cx="2685351" cy="2308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AU" sz="900">
                <a:solidFill>
                  <a:srgbClr val="44484F"/>
                </a:solidFill>
                <a:latin typeface="Arial"/>
                <a:cs typeface="Arial"/>
              </a:rPr>
              <a:t>Release MVP 0.1 to production – Usable System</a:t>
            </a:r>
          </a:p>
        </p:txBody>
      </p:sp>
      <p:sp>
        <p:nvSpPr>
          <p:cNvPr id="35" name="TextBox 34">
            <a:extLst>
              <a:ext uri="{FF2B5EF4-FFF2-40B4-BE49-F238E27FC236}">
                <a16:creationId xmlns:a16="http://schemas.microsoft.com/office/drawing/2014/main" id="{5ACD6DED-BF2E-3542-869B-CDCDBDDB0D38}"/>
              </a:ext>
            </a:extLst>
          </p:cNvPr>
          <p:cNvSpPr txBox="1"/>
          <p:nvPr/>
        </p:nvSpPr>
        <p:spPr>
          <a:xfrm>
            <a:off x="3559484" y="2549606"/>
            <a:ext cx="1768433" cy="2308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AU" sz="900" dirty="0">
                <a:solidFill>
                  <a:srgbClr val="44484F"/>
                </a:solidFill>
                <a:latin typeface="Arial"/>
                <a:cs typeface="Arial"/>
              </a:rPr>
              <a:t>Implement Requirement Item 5</a:t>
            </a:r>
          </a:p>
        </p:txBody>
      </p:sp>
      <p:sp>
        <p:nvSpPr>
          <p:cNvPr id="36" name="TextBox 35">
            <a:extLst>
              <a:ext uri="{FF2B5EF4-FFF2-40B4-BE49-F238E27FC236}">
                <a16:creationId xmlns:a16="http://schemas.microsoft.com/office/drawing/2014/main" id="{7A27B2AB-5991-5249-AE82-51E82FE82404}"/>
              </a:ext>
            </a:extLst>
          </p:cNvPr>
          <p:cNvSpPr txBox="1"/>
          <p:nvPr/>
        </p:nvSpPr>
        <p:spPr>
          <a:xfrm>
            <a:off x="3537079" y="3220265"/>
            <a:ext cx="1768433" cy="2308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AU" sz="900" dirty="0">
                <a:solidFill>
                  <a:srgbClr val="44484F"/>
                </a:solidFill>
                <a:latin typeface="Arial"/>
                <a:cs typeface="Arial"/>
              </a:rPr>
              <a:t>Implement Requirement Item 9</a:t>
            </a:r>
          </a:p>
        </p:txBody>
      </p:sp>
    </p:spTree>
    <p:extLst>
      <p:ext uri="{BB962C8B-B14F-4D97-AF65-F5344CB8AC3E}">
        <p14:creationId xmlns:p14="http://schemas.microsoft.com/office/powerpoint/2010/main" val="18446184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2810715" y="995602"/>
            <a:ext cx="1300252" cy="348554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AU" sz="1161"/>
          </a:p>
        </p:txBody>
      </p:sp>
      <p:sp>
        <p:nvSpPr>
          <p:cNvPr id="21" name="Rectangle 20"/>
          <p:cNvSpPr/>
          <p:nvPr/>
        </p:nvSpPr>
        <p:spPr>
          <a:xfrm>
            <a:off x="4110967" y="995602"/>
            <a:ext cx="1532440" cy="348554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AU" sz="1161"/>
          </a:p>
        </p:txBody>
      </p:sp>
      <p:sp>
        <p:nvSpPr>
          <p:cNvPr id="22" name="Rectangle 21"/>
          <p:cNvSpPr/>
          <p:nvPr/>
        </p:nvSpPr>
        <p:spPr>
          <a:xfrm>
            <a:off x="5643407" y="995601"/>
            <a:ext cx="1532440" cy="348554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AU" sz="1161"/>
          </a:p>
        </p:txBody>
      </p:sp>
      <p:sp>
        <p:nvSpPr>
          <p:cNvPr id="19" name="Rectangle 18"/>
          <p:cNvSpPr/>
          <p:nvPr/>
        </p:nvSpPr>
        <p:spPr>
          <a:xfrm>
            <a:off x="1649777" y="995603"/>
            <a:ext cx="1160939" cy="348554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AU" sz="1161"/>
          </a:p>
        </p:txBody>
      </p:sp>
      <p:sp>
        <p:nvSpPr>
          <p:cNvPr id="8" name="Rectangle 7"/>
          <p:cNvSpPr/>
          <p:nvPr/>
        </p:nvSpPr>
        <p:spPr>
          <a:xfrm>
            <a:off x="1649776" y="716977"/>
            <a:ext cx="1160939" cy="278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sz="1161"/>
              <a:t>Objectives</a:t>
            </a:r>
          </a:p>
        </p:txBody>
      </p:sp>
      <p:sp>
        <p:nvSpPr>
          <p:cNvPr id="2" name="Title 1"/>
          <p:cNvSpPr>
            <a:spLocks noGrp="1"/>
          </p:cNvSpPr>
          <p:nvPr>
            <p:ph type="title"/>
          </p:nvPr>
        </p:nvSpPr>
        <p:spPr/>
        <p:txBody>
          <a:bodyPr/>
          <a:lstStyle/>
          <a:p>
            <a:r>
              <a:rPr lang="en-AU"/>
              <a:t>Task Backlog – A week later - In Progress </a:t>
            </a:r>
          </a:p>
        </p:txBody>
      </p:sp>
      <p:pic>
        <p:nvPicPr>
          <p:cNvPr id="4"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8938" y="3549670"/>
            <a:ext cx="533780" cy="810176"/>
          </a:xfrm>
          <a:prstGeom prst="rect">
            <a:avLst/>
          </a:prstGeom>
          <a:noFill/>
          <a:ln w="9525">
            <a:solidFill>
              <a:srgbClr val="B3A2C7"/>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93302" y="1849852"/>
            <a:ext cx="549416" cy="793664"/>
          </a:xfrm>
          <a:prstGeom prst="rect">
            <a:avLst/>
          </a:prstGeom>
          <a:noFill/>
          <a:ln w="9525">
            <a:solidFill>
              <a:srgbClr val="CC9900"/>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96317" y="2713793"/>
            <a:ext cx="546401" cy="789439"/>
          </a:xfrm>
          <a:prstGeom prst="rect">
            <a:avLst/>
          </a:prstGeom>
          <a:noFill/>
          <a:ln w="9525">
            <a:solidFill>
              <a:srgbClr val="558ED5"/>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82502" y="1147544"/>
            <a:ext cx="534250" cy="743000"/>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sp>
        <p:nvSpPr>
          <p:cNvPr id="9" name="Rectangle 8"/>
          <p:cNvSpPr/>
          <p:nvPr/>
        </p:nvSpPr>
        <p:spPr>
          <a:xfrm>
            <a:off x="2810715" y="716977"/>
            <a:ext cx="1300252" cy="278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sz="1161"/>
              <a:t>To Do</a:t>
            </a:r>
          </a:p>
        </p:txBody>
      </p:sp>
      <p:sp>
        <p:nvSpPr>
          <p:cNvPr id="10" name="Rectangle 9"/>
          <p:cNvSpPr/>
          <p:nvPr/>
        </p:nvSpPr>
        <p:spPr>
          <a:xfrm>
            <a:off x="4110967" y="716978"/>
            <a:ext cx="1532440" cy="278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sz="1161"/>
              <a:t>Doing</a:t>
            </a:r>
          </a:p>
        </p:txBody>
      </p:sp>
      <p:sp>
        <p:nvSpPr>
          <p:cNvPr id="11" name="Rectangle 10"/>
          <p:cNvSpPr/>
          <p:nvPr/>
        </p:nvSpPr>
        <p:spPr>
          <a:xfrm>
            <a:off x="5643407" y="716977"/>
            <a:ext cx="1532440" cy="278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sz="1161"/>
              <a:t>Done</a:t>
            </a:r>
          </a:p>
        </p:txBody>
      </p:sp>
      <p:sp>
        <p:nvSpPr>
          <p:cNvPr id="12" name="Rectangle 11"/>
          <p:cNvSpPr/>
          <p:nvPr/>
        </p:nvSpPr>
        <p:spPr>
          <a:xfrm>
            <a:off x="6579350" y="1147544"/>
            <a:ext cx="420309" cy="24692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900"/>
              <a:t>Task 1</a:t>
            </a:r>
          </a:p>
        </p:txBody>
      </p:sp>
      <p:sp>
        <p:nvSpPr>
          <p:cNvPr id="13" name="Rectangle 12"/>
          <p:cNvSpPr/>
          <p:nvPr/>
        </p:nvSpPr>
        <p:spPr>
          <a:xfrm>
            <a:off x="6580903" y="1647205"/>
            <a:ext cx="420309" cy="24692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900"/>
              <a:t>Task 2</a:t>
            </a:r>
          </a:p>
        </p:txBody>
      </p:sp>
      <p:sp>
        <p:nvSpPr>
          <p:cNvPr id="14" name="Rectangle 13"/>
          <p:cNvSpPr/>
          <p:nvPr/>
        </p:nvSpPr>
        <p:spPr>
          <a:xfrm>
            <a:off x="4270889" y="2270530"/>
            <a:ext cx="420309" cy="24692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900"/>
              <a:t>Task 3</a:t>
            </a:r>
          </a:p>
        </p:txBody>
      </p:sp>
      <p:sp>
        <p:nvSpPr>
          <p:cNvPr id="15" name="Rectangle 14"/>
          <p:cNvSpPr/>
          <p:nvPr/>
        </p:nvSpPr>
        <p:spPr>
          <a:xfrm>
            <a:off x="4270889" y="2989048"/>
            <a:ext cx="420309" cy="24692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900"/>
              <a:t>Task 4</a:t>
            </a:r>
          </a:p>
        </p:txBody>
      </p:sp>
      <p:sp>
        <p:nvSpPr>
          <p:cNvPr id="16" name="Rectangle 15"/>
          <p:cNvSpPr/>
          <p:nvPr/>
        </p:nvSpPr>
        <p:spPr>
          <a:xfrm>
            <a:off x="3017313" y="3831294"/>
            <a:ext cx="420309" cy="24692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900"/>
              <a:t>Task 5</a:t>
            </a:r>
          </a:p>
        </p:txBody>
      </p:sp>
      <p:sp>
        <p:nvSpPr>
          <p:cNvPr id="28" name="Rectangle 27">
            <a:extLst>
              <a:ext uri="{FF2B5EF4-FFF2-40B4-BE49-F238E27FC236}">
                <a16:creationId xmlns:a16="http://schemas.microsoft.com/office/drawing/2014/main" id="{5E9A267D-00E9-2A4E-B0DB-405CDA95B428}"/>
              </a:ext>
            </a:extLst>
          </p:cNvPr>
          <p:cNvSpPr/>
          <p:nvPr/>
        </p:nvSpPr>
        <p:spPr>
          <a:xfrm>
            <a:off x="6584061" y="1406043"/>
            <a:ext cx="410888" cy="151288"/>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900"/>
              <a:t>Bill</a:t>
            </a:r>
          </a:p>
        </p:txBody>
      </p:sp>
      <p:sp>
        <p:nvSpPr>
          <p:cNvPr id="29" name="Rectangle 28">
            <a:extLst>
              <a:ext uri="{FF2B5EF4-FFF2-40B4-BE49-F238E27FC236}">
                <a16:creationId xmlns:a16="http://schemas.microsoft.com/office/drawing/2014/main" id="{D430EE45-5C93-8746-905F-0922B846AB5A}"/>
              </a:ext>
            </a:extLst>
          </p:cNvPr>
          <p:cNvSpPr/>
          <p:nvPr/>
        </p:nvSpPr>
        <p:spPr>
          <a:xfrm>
            <a:off x="6577538" y="1900647"/>
            <a:ext cx="423674" cy="151288"/>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900"/>
              <a:t>Fred</a:t>
            </a:r>
          </a:p>
        </p:txBody>
      </p:sp>
      <p:sp>
        <p:nvSpPr>
          <p:cNvPr id="30" name="Rectangle 29">
            <a:extLst>
              <a:ext uri="{FF2B5EF4-FFF2-40B4-BE49-F238E27FC236}">
                <a16:creationId xmlns:a16="http://schemas.microsoft.com/office/drawing/2014/main" id="{7D4C719E-B7E9-6144-AFDC-B3F5D103BBFE}"/>
              </a:ext>
            </a:extLst>
          </p:cNvPr>
          <p:cNvSpPr/>
          <p:nvPr/>
        </p:nvSpPr>
        <p:spPr>
          <a:xfrm>
            <a:off x="4265403" y="2526320"/>
            <a:ext cx="431281" cy="151288"/>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900" dirty="0"/>
              <a:t>John</a:t>
            </a:r>
          </a:p>
        </p:txBody>
      </p:sp>
      <p:sp>
        <p:nvSpPr>
          <p:cNvPr id="31" name="Rectangle 30">
            <a:extLst>
              <a:ext uri="{FF2B5EF4-FFF2-40B4-BE49-F238E27FC236}">
                <a16:creationId xmlns:a16="http://schemas.microsoft.com/office/drawing/2014/main" id="{0DE4A685-89CA-944E-BDFF-E1192E706B77}"/>
              </a:ext>
            </a:extLst>
          </p:cNvPr>
          <p:cNvSpPr/>
          <p:nvPr/>
        </p:nvSpPr>
        <p:spPr>
          <a:xfrm>
            <a:off x="4270889" y="3224552"/>
            <a:ext cx="420309" cy="151288"/>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900"/>
              <a:t>Bill</a:t>
            </a:r>
          </a:p>
        </p:txBody>
      </p:sp>
      <p:sp>
        <p:nvSpPr>
          <p:cNvPr id="32" name="Rectangle 31">
            <a:extLst>
              <a:ext uri="{FF2B5EF4-FFF2-40B4-BE49-F238E27FC236}">
                <a16:creationId xmlns:a16="http://schemas.microsoft.com/office/drawing/2014/main" id="{9F55D178-0FCC-5243-8415-95D6B28AE5EA}"/>
              </a:ext>
            </a:extLst>
          </p:cNvPr>
          <p:cNvSpPr/>
          <p:nvPr/>
        </p:nvSpPr>
        <p:spPr>
          <a:xfrm>
            <a:off x="3017313" y="4078219"/>
            <a:ext cx="420309" cy="151288"/>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900" dirty="0"/>
              <a:t>Dan</a:t>
            </a:r>
          </a:p>
        </p:txBody>
      </p:sp>
    </p:spTree>
    <p:extLst>
      <p:ext uri="{BB962C8B-B14F-4D97-AF65-F5344CB8AC3E}">
        <p14:creationId xmlns:p14="http://schemas.microsoft.com/office/powerpoint/2010/main" val="3378954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C1C02-5DA8-4047-AE6C-FDF7360D9339}"/>
              </a:ext>
            </a:extLst>
          </p:cNvPr>
          <p:cNvSpPr>
            <a:spLocks noGrp="1"/>
          </p:cNvSpPr>
          <p:nvPr>
            <p:ph type="title"/>
          </p:nvPr>
        </p:nvSpPr>
        <p:spPr>
          <a:xfrm>
            <a:off x="1610216" y="1999647"/>
            <a:ext cx="5667101" cy="799450"/>
          </a:xfrm>
        </p:spPr>
        <p:txBody>
          <a:bodyPr/>
          <a:lstStyle/>
          <a:p>
            <a:r>
              <a:rPr lang="en-US" dirty="0"/>
              <a:t>Retro’s</a:t>
            </a:r>
          </a:p>
        </p:txBody>
      </p:sp>
    </p:spTree>
    <p:extLst>
      <p:ext uri="{BB962C8B-B14F-4D97-AF65-F5344CB8AC3E}">
        <p14:creationId xmlns:p14="http://schemas.microsoft.com/office/powerpoint/2010/main" val="3212638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0DDED0-10DC-7140-A685-63DF5198AD4F}"/>
              </a:ext>
            </a:extLst>
          </p:cNvPr>
          <p:cNvSpPr>
            <a:spLocks noGrp="1"/>
          </p:cNvSpPr>
          <p:nvPr>
            <p:ph type="title"/>
          </p:nvPr>
        </p:nvSpPr>
        <p:spPr/>
        <p:txBody>
          <a:bodyPr/>
          <a:lstStyle/>
          <a:p>
            <a:r>
              <a:rPr lang="en-US" dirty="0"/>
              <a:t>Plan-Do-Check-Adapt Cycle (</a:t>
            </a:r>
            <a:r>
              <a:rPr lang="en-US" dirty="0" err="1"/>
              <a:t>Demming</a:t>
            </a:r>
            <a:r>
              <a:rPr lang="en-US" dirty="0"/>
              <a:t> Cycle)</a:t>
            </a:r>
          </a:p>
        </p:txBody>
      </p:sp>
      <p:graphicFrame>
        <p:nvGraphicFramePr>
          <p:cNvPr id="5" name="Diagram 4">
            <a:extLst>
              <a:ext uri="{FF2B5EF4-FFF2-40B4-BE49-F238E27FC236}">
                <a16:creationId xmlns:a16="http://schemas.microsoft.com/office/drawing/2014/main" id="{E899ACC4-5AA1-F64A-A3DD-230D3F27D9A1}"/>
              </a:ext>
            </a:extLst>
          </p:cNvPr>
          <p:cNvGraphicFramePr/>
          <p:nvPr>
            <p:extLst/>
          </p:nvPr>
        </p:nvGraphicFramePr>
        <p:xfrm>
          <a:off x="2691532" y="985702"/>
          <a:ext cx="4020854" cy="330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ounded Rectangle 5">
            <a:extLst>
              <a:ext uri="{FF2B5EF4-FFF2-40B4-BE49-F238E27FC236}">
                <a16:creationId xmlns:a16="http://schemas.microsoft.com/office/drawing/2014/main" id="{B8482424-BCF2-B945-B599-9661E2432BFF}"/>
              </a:ext>
            </a:extLst>
          </p:cNvPr>
          <p:cNvSpPr/>
          <p:nvPr/>
        </p:nvSpPr>
        <p:spPr>
          <a:xfrm>
            <a:off x="1026627" y="786923"/>
            <a:ext cx="2389828" cy="1212654"/>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214313" indent="-214313">
              <a:buFont typeface="Arial" panose="020B0604020202020204" pitchFamily="34" charset="0"/>
              <a:buChar char="•"/>
            </a:pPr>
            <a:r>
              <a:rPr lang="en-US" sz="1151" dirty="0"/>
              <a:t>Reflect on what happened</a:t>
            </a:r>
          </a:p>
          <a:p>
            <a:pPr marL="214313" indent="-214313">
              <a:buFont typeface="Arial" panose="020B0604020202020204" pitchFamily="34" charset="0"/>
              <a:buChar char="•"/>
            </a:pPr>
            <a:r>
              <a:rPr lang="en-US" sz="1151" dirty="0"/>
              <a:t>Improve:</a:t>
            </a:r>
          </a:p>
          <a:p>
            <a:pPr marL="557213" lvl="1" indent="-214313">
              <a:buFont typeface="Arial" panose="020B0604020202020204" pitchFamily="34" charset="0"/>
              <a:buChar char="•"/>
            </a:pPr>
            <a:r>
              <a:rPr lang="en-US" sz="1151" dirty="0"/>
              <a:t> the way of working</a:t>
            </a:r>
          </a:p>
          <a:p>
            <a:pPr marL="557213" lvl="1" indent="-214313">
              <a:buFont typeface="Arial" panose="020B0604020202020204" pitchFamily="34" charset="0"/>
              <a:buChar char="•"/>
            </a:pPr>
            <a:r>
              <a:rPr lang="en-US" sz="1151" dirty="0"/>
              <a:t> the quality of work</a:t>
            </a:r>
          </a:p>
          <a:p>
            <a:pPr marL="214313" indent="-214313">
              <a:buFont typeface="Arial" panose="020B0604020202020204" pitchFamily="34" charset="0"/>
              <a:buChar char="•"/>
            </a:pPr>
            <a:r>
              <a:rPr lang="en-US" sz="1151" dirty="0"/>
              <a:t>Reduce waste</a:t>
            </a:r>
          </a:p>
        </p:txBody>
      </p:sp>
      <p:sp>
        <p:nvSpPr>
          <p:cNvPr id="7" name="Rounded Rectangle 6">
            <a:extLst>
              <a:ext uri="{FF2B5EF4-FFF2-40B4-BE49-F238E27FC236}">
                <a16:creationId xmlns:a16="http://schemas.microsoft.com/office/drawing/2014/main" id="{7F49923B-23BB-7E4E-BF74-A3944A7A253F}"/>
              </a:ext>
            </a:extLst>
          </p:cNvPr>
          <p:cNvSpPr/>
          <p:nvPr/>
        </p:nvSpPr>
        <p:spPr>
          <a:xfrm>
            <a:off x="1110005" y="3297467"/>
            <a:ext cx="2306450" cy="1230683"/>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214313" indent="-214313">
              <a:buFont typeface="Arial" panose="020B0604020202020204" pitchFamily="34" charset="0"/>
              <a:buChar char="•"/>
            </a:pPr>
            <a:r>
              <a:rPr lang="en-US" sz="1151" dirty="0"/>
              <a:t>Track the Work in the Iteration. </a:t>
            </a:r>
          </a:p>
          <a:p>
            <a:pPr marL="214313" indent="-214313">
              <a:buFont typeface="Arial" panose="020B0604020202020204" pitchFamily="34" charset="0"/>
              <a:buChar char="•"/>
            </a:pPr>
            <a:r>
              <a:rPr lang="en-US" sz="1151" dirty="0"/>
              <a:t>What’s the state ?</a:t>
            </a:r>
          </a:p>
          <a:p>
            <a:pPr marL="214313" indent="-214313">
              <a:buFont typeface="Arial" panose="020B0604020202020204" pitchFamily="34" charset="0"/>
              <a:buChar char="•"/>
            </a:pPr>
            <a:r>
              <a:rPr lang="en-US" sz="1151" dirty="0"/>
              <a:t>Check the work is ‘Done’</a:t>
            </a:r>
          </a:p>
        </p:txBody>
      </p:sp>
      <p:sp>
        <p:nvSpPr>
          <p:cNvPr id="8" name="Rounded Rectangle 7">
            <a:extLst>
              <a:ext uri="{FF2B5EF4-FFF2-40B4-BE49-F238E27FC236}">
                <a16:creationId xmlns:a16="http://schemas.microsoft.com/office/drawing/2014/main" id="{DEE6C30A-E22E-0046-A4E1-922B62DAC42E}"/>
              </a:ext>
            </a:extLst>
          </p:cNvPr>
          <p:cNvSpPr/>
          <p:nvPr/>
        </p:nvSpPr>
        <p:spPr>
          <a:xfrm>
            <a:off x="5971816" y="3297467"/>
            <a:ext cx="2071492" cy="125886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214313" indent="-214313">
              <a:buFont typeface="Arial" panose="020B0604020202020204" pitchFamily="34" charset="0"/>
              <a:buChar char="•"/>
            </a:pPr>
            <a:r>
              <a:rPr lang="en-US" sz="1151" dirty="0"/>
              <a:t>Work to achieve the next state, the increment</a:t>
            </a:r>
          </a:p>
          <a:p>
            <a:pPr marL="214313" indent="-214313">
              <a:buFont typeface="Arial" panose="020B0604020202020204" pitchFamily="34" charset="0"/>
              <a:buChar char="•"/>
            </a:pPr>
            <a:r>
              <a:rPr lang="en-US" sz="1151" dirty="0"/>
              <a:t>Remove blockers as they occur</a:t>
            </a:r>
          </a:p>
        </p:txBody>
      </p:sp>
      <p:sp>
        <p:nvSpPr>
          <p:cNvPr id="9" name="Rounded Rectangle 8">
            <a:extLst>
              <a:ext uri="{FF2B5EF4-FFF2-40B4-BE49-F238E27FC236}">
                <a16:creationId xmlns:a16="http://schemas.microsoft.com/office/drawing/2014/main" id="{E87B7DA4-1E01-FE4F-8200-FCD85B46F1AB}"/>
              </a:ext>
            </a:extLst>
          </p:cNvPr>
          <p:cNvSpPr/>
          <p:nvPr/>
        </p:nvSpPr>
        <p:spPr>
          <a:xfrm>
            <a:off x="5971817" y="640352"/>
            <a:ext cx="2071492" cy="1287638"/>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lvl="0"/>
            <a:r>
              <a:rPr lang="en-US" sz="1151" dirty="0"/>
              <a:t>Determine: </a:t>
            </a:r>
          </a:p>
          <a:p>
            <a:pPr marL="214313" indent="-214313">
              <a:buFont typeface="Arial" panose="020B0604020202020204" pitchFamily="34" charset="0"/>
              <a:buChar char="•"/>
            </a:pPr>
            <a:r>
              <a:rPr lang="en-US" sz="1151" dirty="0"/>
              <a:t>Current state</a:t>
            </a:r>
          </a:p>
          <a:p>
            <a:pPr marL="214313" indent="-214313">
              <a:buFont typeface="Arial" panose="020B0604020202020204" pitchFamily="34" charset="0"/>
              <a:buChar char="•"/>
            </a:pPr>
            <a:r>
              <a:rPr lang="en-US" sz="1151" dirty="0"/>
              <a:t>Next state, the goal</a:t>
            </a:r>
          </a:p>
          <a:p>
            <a:pPr marL="214313" indent="-214313">
              <a:buFont typeface="Arial" panose="020B0604020202020204" pitchFamily="34" charset="0"/>
              <a:buChar char="•"/>
            </a:pPr>
            <a:r>
              <a:rPr lang="en-US" sz="1151" dirty="0"/>
              <a:t>How to achieve next state, what is ‘Done’</a:t>
            </a:r>
          </a:p>
        </p:txBody>
      </p:sp>
    </p:spTree>
    <p:extLst>
      <p:ext uri="{BB962C8B-B14F-4D97-AF65-F5344CB8AC3E}">
        <p14:creationId xmlns:p14="http://schemas.microsoft.com/office/powerpoint/2010/main" val="1348602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E49C9-B42A-B84C-AE28-0FEEF6BFDEC4}"/>
              </a:ext>
            </a:extLst>
          </p:cNvPr>
          <p:cNvSpPr>
            <a:spLocks noGrp="1"/>
          </p:cNvSpPr>
          <p:nvPr>
            <p:ph type="title"/>
          </p:nvPr>
        </p:nvSpPr>
        <p:spPr/>
        <p:txBody>
          <a:bodyPr/>
          <a:lstStyle/>
          <a:p>
            <a:r>
              <a:rPr lang="en-US"/>
              <a:t>Retrospective – Inspect and Adapt </a:t>
            </a:r>
          </a:p>
        </p:txBody>
      </p:sp>
      <p:sp>
        <p:nvSpPr>
          <p:cNvPr id="3" name="Text Placeholder 2">
            <a:extLst>
              <a:ext uri="{FF2B5EF4-FFF2-40B4-BE49-F238E27FC236}">
                <a16:creationId xmlns:a16="http://schemas.microsoft.com/office/drawing/2014/main" id="{4BA96924-63A5-8F42-BA13-6EE106B5B0DB}"/>
              </a:ext>
            </a:extLst>
          </p:cNvPr>
          <p:cNvSpPr>
            <a:spLocks noGrp="1"/>
          </p:cNvSpPr>
          <p:nvPr>
            <p:ph type="body" sz="quarter" idx="14"/>
          </p:nvPr>
        </p:nvSpPr>
        <p:spPr/>
        <p:txBody>
          <a:bodyPr/>
          <a:lstStyle/>
          <a:p>
            <a:pPr marL="0" indent="0">
              <a:buNone/>
            </a:pPr>
            <a:r>
              <a:rPr lang="en-AU" dirty="0"/>
              <a:t>The Toyota Way defines 2 important practices:</a:t>
            </a:r>
          </a:p>
          <a:p>
            <a:pPr lvl="0"/>
            <a:r>
              <a:rPr lang="en-AU" b="1" dirty="0"/>
              <a:t>‘Kaizen’ </a:t>
            </a:r>
            <a:r>
              <a:rPr lang="en-AU" dirty="0"/>
              <a:t>or continuous relentless process improvement. Become a learning organisation.</a:t>
            </a:r>
          </a:p>
          <a:p>
            <a:pPr lvl="0"/>
            <a:r>
              <a:rPr lang="en-AU" b="1" dirty="0"/>
              <a:t>Thinking before doing</a:t>
            </a:r>
            <a:r>
              <a:rPr lang="en-AU" dirty="0"/>
              <a:t>; planning up front (just enough) but responding to change. A little thought can avoid a lot of doing and re-doing.</a:t>
            </a:r>
          </a:p>
          <a:p>
            <a:pPr lvl="0"/>
            <a:endParaRPr lang="en-AU" dirty="0"/>
          </a:p>
          <a:p>
            <a:pPr marL="0" indent="0">
              <a:buNone/>
            </a:pPr>
            <a:r>
              <a:rPr lang="en-AU" dirty="0"/>
              <a:t>When we finish an iteration we inspect, reflect and improve, while the experiences are fresh in the team's mind, before starting the next iteration. If we must fix an issue, we may stop the line, ‘</a:t>
            </a:r>
            <a:r>
              <a:rPr lang="en-AU" i="1" dirty="0"/>
              <a:t>Andon’</a:t>
            </a:r>
            <a:r>
              <a:rPr lang="en-AU" dirty="0"/>
              <a:t>, until resolved. </a:t>
            </a:r>
            <a:r>
              <a:rPr lang="en-AU" b="1" dirty="0"/>
              <a:t>This is a time to review our </a:t>
            </a:r>
            <a:r>
              <a:rPr lang="en-US" b="1" dirty="0"/>
              <a:t>beliefs, assumptions and values.</a:t>
            </a:r>
            <a:endParaRPr lang="en-AU" b="1" dirty="0"/>
          </a:p>
          <a:p>
            <a:pPr marL="0" indent="0">
              <a:buNone/>
            </a:pPr>
            <a:endParaRPr lang="en-AU" dirty="0"/>
          </a:p>
          <a:p>
            <a:pPr marL="0" indent="0">
              <a:buNone/>
            </a:pPr>
            <a:r>
              <a:rPr lang="en-AU" sz="1800" b="1" dirty="0"/>
              <a:t>What is discussed:</a:t>
            </a:r>
          </a:p>
          <a:p>
            <a:pPr>
              <a:buFont typeface="+mj-lt"/>
              <a:buAutoNum type="arabicPeriod"/>
            </a:pPr>
            <a:r>
              <a:rPr lang="en-AU" sz="1600" dirty="0"/>
              <a:t>What worked well, what we liked ?</a:t>
            </a:r>
          </a:p>
          <a:p>
            <a:pPr>
              <a:buFont typeface="+mj-lt"/>
              <a:buAutoNum type="arabicPeriod"/>
            </a:pPr>
            <a:r>
              <a:rPr lang="en-AU" sz="1600" dirty="0"/>
              <a:t>What did not go well ?</a:t>
            </a:r>
          </a:p>
          <a:p>
            <a:pPr>
              <a:buFont typeface="+mj-lt"/>
              <a:buAutoNum type="arabicPeriod"/>
            </a:pPr>
            <a:r>
              <a:rPr lang="en-AU" sz="1600" dirty="0"/>
              <a:t>What can be done better ?</a:t>
            </a:r>
          </a:p>
          <a:p>
            <a:pPr marL="0" indent="0">
              <a:buNone/>
            </a:pPr>
            <a:endParaRPr lang="en-AU" dirty="0"/>
          </a:p>
        </p:txBody>
      </p:sp>
      <p:pic>
        <p:nvPicPr>
          <p:cNvPr id="4" name="Picture 3">
            <a:extLst>
              <a:ext uri="{FF2B5EF4-FFF2-40B4-BE49-F238E27FC236}">
                <a16:creationId xmlns:a16="http://schemas.microsoft.com/office/drawing/2014/main" id="{859D0880-4240-D640-A334-3EAD192C718C}"/>
              </a:ext>
            </a:extLst>
          </p:cNvPr>
          <p:cNvPicPr>
            <a:picLocks noChangeAspect="1"/>
          </p:cNvPicPr>
          <p:nvPr/>
        </p:nvPicPr>
        <p:blipFill>
          <a:blip r:embed="rId2"/>
          <a:stretch>
            <a:fillRect/>
          </a:stretch>
        </p:blipFill>
        <p:spPr>
          <a:xfrm>
            <a:off x="4449907" y="2567149"/>
            <a:ext cx="3542759" cy="2108597"/>
          </a:xfrm>
          <a:prstGeom prst="rect">
            <a:avLst/>
          </a:prstGeom>
        </p:spPr>
      </p:pic>
    </p:spTree>
    <p:extLst>
      <p:ext uri="{BB962C8B-B14F-4D97-AF65-F5344CB8AC3E}">
        <p14:creationId xmlns:p14="http://schemas.microsoft.com/office/powerpoint/2010/main" val="11394452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8C4F4-170E-7341-B34D-5BC20661A5AF}"/>
              </a:ext>
            </a:extLst>
          </p:cNvPr>
          <p:cNvSpPr>
            <a:spLocks noGrp="1"/>
          </p:cNvSpPr>
          <p:nvPr>
            <p:ph type="title"/>
          </p:nvPr>
        </p:nvSpPr>
        <p:spPr/>
        <p:txBody>
          <a:bodyPr/>
          <a:lstStyle/>
          <a:p>
            <a:r>
              <a:rPr lang="en-US" dirty="0"/>
              <a:t>Change the focus of Retro – make it tangible with Alphas</a:t>
            </a:r>
          </a:p>
        </p:txBody>
      </p:sp>
      <p:sp>
        <p:nvSpPr>
          <p:cNvPr id="3" name="Text Placeholder 2">
            <a:extLst>
              <a:ext uri="{FF2B5EF4-FFF2-40B4-BE49-F238E27FC236}">
                <a16:creationId xmlns:a16="http://schemas.microsoft.com/office/drawing/2014/main" id="{D62ACE5A-146B-3E4C-A07B-5825FD378AEB}"/>
              </a:ext>
            </a:extLst>
          </p:cNvPr>
          <p:cNvSpPr>
            <a:spLocks noGrp="1"/>
          </p:cNvSpPr>
          <p:nvPr>
            <p:ph type="body" sz="quarter" idx="14"/>
          </p:nvPr>
        </p:nvSpPr>
        <p:spPr>
          <a:xfrm>
            <a:off x="567500" y="901378"/>
            <a:ext cx="3288884" cy="907545"/>
          </a:xfrm>
          <a:ln w="19050">
            <a:solidFill>
              <a:schemeClr val="bg2">
                <a:lumMod val="60000"/>
                <a:lumOff val="40000"/>
              </a:schemeClr>
            </a:solidFill>
          </a:ln>
        </p:spPr>
        <p:txBody>
          <a:bodyPr/>
          <a:lstStyle/>
          <a:p>
            <a:r>
              <a:rPr lang="en-AU" sz="1400" dirty="0"/>
              <a:t>What worked well, what we liked ?</a:t>
            </a:r>
          </a:p>
          <a:p>
            <a:r>
              <a:rPr lang="en-AU" sz="1400" dirty="0"/>
              <a:t>What did not go well?</a:t>
            </a:r>
          </a:p>
          <a:p>
            <a:r>
              <a:rPr lang="en-AU" sz="1400" dirty="0"/>
              <a:t>What can be done better?</a:t>
            </a:r>
          </a:p>
          <a:p>
            <a:endParaRPr lang="en-US" dirty="0"/>
          </a:p>
        </p:txBody>
      </p:sp>
      <p:sp>
        <p:nvSpPr>
          <p:cNvPr id="4" name="Text Placeholder 2">
            <a:extLst>
              <a:ext uri="{FF2B5EF4-FFF2-40B4-BE49-F238E27FC236}">
                <a16:creationId xmlns:a16="http://schemas.microsoft.com/office/drawing/2014/main" id="{2F93B047-A7A7-1045-9666-F672B2D90876}"/>
              </a:ext>
            </a:extLst>
          </p:cNvPr>
          <p:cNvSpPr txBox="1">
            <a:spLocks/>
          </p:cNvSpPr>
          <p:nvPr/>
        </p:nvSpPr>
        <p:spPr>
          <a:xfrm>
            <a:off x="2707725" y="2763306"/>
            <a:ext cx="5631205" cy="1550276"/>
          </a:xfrm>
          <a:prstGeom prst="rect">
            <a:avLst/>
          </a:prstGeom>
          <a:ln w="19050">
            <a:solidFill>
              <a:schemeClr val="accent2">
                <a:lumMod val="75000"/>
              </a:schemeClr>
            </a:solidFill>
          </a:ln>
        </p:spPr>
        <p:txBody>
          <a:bodyPr/>
          <a:lstStyle>
            <a:lvl1pPr marL="257175" indent="-257175" algn="l" defTabSz="342900" rtl="0" eaLnBrk="1" latinLnBrk="0" hangingPunct="1">
              <a:spcBef>
                <a:spcPct val="20000"/>
              </a:spcBef>
              <a:buFont typeface="Arial" panose="020B0604020202020204" pitchFamily="34" charset="0"/>
              <a:buChar char="•"/>
              <a:defRPr sz="1350" kern="1200">
                <a:solidFill>
                  <a:schemeClr val="tx1"/>
                </a:solidFill>
                <a:latin typeface="Calibri" charset="0"/>
                <a:ea typeface="Calibri" charset="0"/>
                <a:cs typeface="Calibri" charset="0"/>
              </a:defRPr>
            </a:lvl1pPr>
            <a:lvl2pPr marL="514350" indent="-257175" algn="l" defTabSz="342900" rtl="0" eaLnBrk="1" latinLnBrk="0" hangingPunct="1">
              <a:spcBef>
                <a:spcPct val="20000"/>
              </a:spcBef>
              <a:buFont typeface="Arial" panose="020B0604020202020204" pitchFamily="34" charset="0"/>
              <a:buChar char="•"/>
              <a:defRPr sz="1350" kern="1200">
                <a:solidFill>
                  <a:schemeClr val="tx1"/>
                </a:solidFill>
                <a:latin typeface="Calibri" charset="0"/>
                <a:ea typeface="Calibri" charset="0"/>
                <a:cs typeface="Calibri" charset="0"/>
              </a:defRPr>
            </a:lvl2pPr>
            <a:lvl3pPr marL="771525" indent="-257175" algn="l" defTabSz="342900" rtl="0" eaLnBrk="1" latinLnBrk="0" hangingPunct="1">
              <a:spcBef>
                <a:spcPct val="20000"/>
              </a:spcBef>
              <a:buFont typeface="Arial" panose="020B0604020202020204" pitchFamily="34" charset="0"/>
              <a:buChar char="•"/>
              <a:defRPr sz="1350" kern="1200">
                <a:solidFill>
                  <a:schemeClr val="tx1"/>
                </a:solidFill>
                <a:latin typeface="Calibri" charset="0"/>
                <a:ea typeface="Calibri" charset="0"/>
                <a:cs typeface="Calibri" charset="0"/>
              </a:defRPr>
            </a:lvl3pPr>
            <a:lvl4pPr marL="1028700" indent="-257175" algn="l" defTabSz="342900" rtl="0" eaLnBrk="1" latinLnBrk="0" hangingPunct="1">
              <a:spcBef>
                <a:spcPct val="20000"/>
              </a:spcBef>
              <a:buFont typeface="Arial" panose="020B0604020202020204" pitchFamily="34" charset="0"/>
              <a:buChar char="•"/>
              <a:defRPr sz="1350" kern="1200">
                <a:solidFill>
                  <a:schemeClr val="tx1"/>
                </a:solidFill>
                <a:latin typeface="Calibri" charset="0"/>
                <a:ea typeface="Calibri" charset="0"/>
                <a:cs typeface="Calibri" charset="0"/>
              </a:defRPr>
            </a:lvl4pPr>
            <a:lvl5pPr marL="1328738" indent="-257175" algn="l" defTabSz="342900" rtl="0" eaLnBrk="1" latinLnBrk="0" hangingPunct="1">
              <a:spcBef>
                <a:spcPct val="20000"/>
              </a:spcBef>
              <a:buFont typeface="Arial" panose="020B0604020202020204" pitchFamily="34" charset="0"/>
              <a:buChar char="•"/>
              <a:defRPr sz="1350" kern="1200">
                <a:solidFill>
                  <a:schemeClr val="tx1"/>
                </a:solidFill>
                <a:latin typeface="Calibri" charset="0"/>
                <a:ea typeface="Calibri" charset="0"/>
                <a:cs typeface="Calibri" charset="0"/>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en-AU" sz="1400" dirty="0"/>
              <a:t>What worked well, with our planning, doing, and checking related to the previous alpha states ?</a:t>
            </a:r>
          </a:p>
          <a:p>
            <a:r>
              <a:rPr lang="en-AU" sz="1400" dirty="0"/>
              <a:t>What did not go well, with our planning, doing, and checking related to the previous alpha states ?</a:t>
            </a:r>
          </a:p>
          <a:p>
            <a:r>
              <a:rPr lang="en-AU" sz="1400" dirty="0"/>
              <a:t>What cane we do better, with our planning, doing, and checking related to the previous alpha states ?</a:t>
            </a:r>
          </a:p>
          <a:p>
            <a:endParaRPr lang="en-US" dirty="0"/>
          </a:p>
        </p:txBody>
      </p:sp>
      <p:sp>
        <p:nvSpPr>
          <p:cNvPr id="5" name="Down Arrow 4">
            <a:extLst>
              <a:ext uri="{FF2B5EF4-FFF2-40B4-BE49-F238E27FC236}">
                <a16:creationId xmlns:a16="http://schemas.microsoft.com/office/drawing/2014/main" id="{BF58B8A2-D373-8A46-B0DD-D4AAC86284A0}"/>
              </a:ext>
            </a:extLst>
          </p:cNvPr>
          <p:cNvSpPr/>
          <p:nvPr/>
        </p:nvSpPr>
        <p:spPr>
          <a:xfrm>
            <a:off x="2941983" y="1987940"/>
            <a:ext cx="785192" cy="665922"/>
          </a:xfrm>
          <a:prstGeom prst="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4959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are we with software development ‘Processes’ ?</a:t>
            </a:r>
          </a:p>
        </p:txBody>
      </p:sp>
      <p:sp>
        <p:nvSpPr>
          <p:cNvPr id="4" name="TextBox 3"/>
          <p:cNvSpPr txBox="1"/>
          <p:nvPr/>
        </p:nvSpPr>
        <p:spPr>
          <a:xfrm>
            <a:off x="533518" y="732129"/>
            <a:ext cx="8000882" cy="584775"/>
          </a:xfrm>
          <a:prstGeom prst="rect">
            <a:avLst/>
          </a:prstGeom>
          <a:noFill/>
        </p:spPr>
        <p:txBody>
          <a:bodyPr wrap="square" rtlCol="0">
            <a:spAutoFit/>
          </a:bodyPr>
          <a:lstStyle/>
          <a:p>
            <a:r>
              <a:rPr lang="en-US" sz="1600" dirty="0">
                <a:solidFill>
                  <a:srgbClr val="44484F"/>
                </a:solidFill>
                <a:latin typeface="Arial"/>
                <a:cs typeface="Arial"/>
              </a:rPr>
              <a:t>Everyone of us knows how to develop our own software, but as a community we have no widely accepted common ground, there are many ‘processes’ (Methods).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854" y="1548115"/>
            <a:ext cx="3340521" cy="2263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6193" y="1553392"/>
            <a:ext cx="3460607" cy="2258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ight Arrow 9"/>
          <p:cNvSpPr/>
          <p:nvPr/>
        </p:nvSpPr>
        <p:spPr>
          <a:xfrm>
            <a:off x="4134989" y="2247453"/>
            <a:ext cx="823130" cy="82313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096"/>
          </a:p>
        </p:txBody>
      </p:sp>
      <p:sp>
        <p:nvSpPr>
          <p:cNvPr id="8" name="TextBox 7"/>
          <p:cNvSpPr txBox="1"/>
          <p:nvPr/>
        </p:nvSpPr>
        <p:spPr>
          <a:xfrm>
            <a:off x="1716767" y="4036081"/>
            <a:ext cx="6224921" cy="738664"/>
          </a:xfrm>
          <a:prstGeom prst="rect">
            <a:avLst/>
          </a:prstGeom>
          <a:noFill/>
        </p:spPr>
        <p:txBody>
          <a:bodyPr wrap="square" rtlCol="0">
            <a:spAutoFit/>
          </a:bodyPr>
          <a:lstStyle/>
          <a:p>
            <a:r>
              <a:rPr lang="en-US" sz="1400" dirty="0">
                <a:solidFill>
                  <a:srgbClr val="F9A235"/>
                </a:solidFill>
                <a:latin typeface="Arial"/>
                <a:cs typeface="Arial"/>
              </a:rPr>
              <a:t>Goal 1: Is it possible to ‘distil’ an Essence of commonality, a Kernel ?</a:t>
            </a:r>
          </a:p>
          <a:p>
            <a:r>
              <a:rPr lang="en-US" sz="1400" dirty="0">
                <a:solidFill>
                  <a:srgbClr val="F9A235"/>
                </a:solidFill>
                <a:latin typeface="Arial"/>
                <a:cs typeface="Arial"/>
              </a:rPr>
              <a:t>Goal 2: is there a better way to do things ?</a:t>
            </a:r>
            <a:endParaRPr lang="en-AU" sz="1400" dirty="0">
              <a:solidFill>
                <a:srgbClr val="F9A235"/>
              </a:solidFill>
              <a:latin typeface="Arial"/>
              <a:cs typeface="Arial"/>
            </a:endParaRPr>
          </a:p>
          <a:p>
            <a:endParaRPr lang="en-US" sz="1400" dirty="0">
              <a:solidFill>
                <a:srgbClr val="F9A235"/>
              </a:solidFill>
              <a:latin typeface="Arial"/>
              <a:cs typeface="Arial"/>
            </a:endParaRPr>
          </a:p>
        </p:txBody>
      </p:sp>
      <p:sp>
        <p:nvSpPr>
          <p:cNvPr id="5" name="TextBox 4"/>
          <p:cNvSpPr txBox="1"/>
          <p:nvPr/>
        </p:nvSpPr>
        <p:spPr>
          <a:xfrm>
            <a:off x="3000810" y="3349551"/>
            <a:ext cx="538930" cy="224229"/>
          </a:xfrm>
          <a:prstGeom prst="rect">
            <a:avLst/>
          </a:prstGeom>
          <a:noFill/>
        </p:spPr>
        <p:txBody>
          <a:bodyPr wrap="none" rtlCol="0">
            <a:spAutoFit/>
          </a:bodyPr>
          <a:lstStyle/>
          <a:p>
            <a:r>
              <a:rPr lang="en-AU" sz="857" b="1" dirty="0">
                <a:solidFill>
                  <a:schemeClr val="bg1"/>
                </a:solidFill>
                <a:latin typeface="Arial"/>
                <a:cs typeface="Arial"/>
              </a:rPr>
              <a:t>GROW</a:t>
            </a:r>
          </a:p>
        </p:txBody>
      </p:sp>
      <p:sp>
        <p:nvSpPr>
          <p:cNvPr id="11" name="TextBox 10"/>
          <p:cNvSpPr txBox="1"/>
          <p:nvPr/>
        </p:nvSpPr>
        <p:spPr>
          <a:xfrm>
            <a:off x="687175" y="3151651"/>
            <a:ext cx="955711" cy="224229"/>
          </a:xfrm>
          <a:prstGeom prst="rect">
            <a:avLst/>
          </a:prstGeom>
          <a:noFill/>
        </p:spPr>
        <p:txBody>
          <a:bodyPr wrap="none" rtlCol="0">
            <a:spAutoFit/>
          </a:bodyPr>
          <a:lstStyle/>
          <a:p>
            <a:r>
              <a:rPr lang="en-AU" sz="857" b="1" dirty="0">
                <a:solidFill>
                  <a:schemeClr val="bg1"/>
                </a:solidFill>
                <a:latin typeface="Arial"/>
                <a:cs typeface="Arial"/>
              </a:rPr>
              <a:t>Craftsmanship</a:t>
            </a:r>
          </a:p>
        </p:txBody>
      </p:sp>
      <p:sp>
        <p:nvSpPr>
          <p:cNvPr id="13" name="TextBox 12"/>
          <p:cNvSpPr txBox="1"/>
          <p:nvPr/>
        </p:nvSpPr>
        <p:spPr>
          <a:xfrm>
            <a:off x="1848693" y="3216989"/>
            <a:ext cx="546945" cy="261610"/>
          </a:xfrm>
          <a:prstGeom prst="rect">
            <a:avLst/>
          </a:prstGeom>
          <a:noFill/>
        </p:spPr>
        <p:txBody>
          <a:bodyPr wrap="none" rtlCol="0">
            <a:spAutoFit/>
          </a:bodyPr>
          <a:lstStyle/>
          <a:p>
            <a:r>
              <a:rPr lang="en-AU" sz="1100" b="1" dirty="0" err="1">
                <a:solidFill>
                  <a:schemeClr val="bg1"/>
                </a:solidFill>
                <a:latin typeface="Arial"/>
                <a:cs typeface="Arial"/>
              </a:rPr>
              <a:t>SAFe</a:t>
            </a:r>
            <a:endParaRPr lang="en-AU" sz="1100" b="1" dirty="0">
              <a:solidFill>
                <a:schemeClr val="bg1"/>
              </a:solidFill>
              <a:latin typeface="Arial"/>
              <a:cs typeface="Arial"/>
            </a:endParaRPr>
          </a:p>
        </p:txBody>
      </p:sp>
      <p:sp>
        <p:nvSpPr>
          <p:cNvPr id="14" name="TextBox 13"/>
          <p:cNvSpPr txBox="1"/>
          <p:nvPr/>
        </p:nvSpPr>
        <p:spPr>
          <a:xfrm>
            <a:off x="1047961" y="3555535"/>
            <a:ext cx="441146" cy="224229"/>
          </a:xfrm>
          <a:prstGeom prst="rect">
            <a:avLst/>
          </a:prstGeom>
          <a:noFill/>
        </p:spPr>
        <p:txBody>
          <a:bodyPr wrap="none" rtlCol="0">
            <a:spAutoFit/>
          </a:bodyPr>
          <a:lstStyle/>
          <a:p>
            <a:r>
              <a:rPr lang="en-AU" sz="857" b="1" dirty="0">
                <a:solidFill>
                  <a:schemeClr val="bg1"/>
                </a:solidFill>
                <a:latin typeface="Arial"/>
                <a:cs typeface="Arial"/>
              </a:rPr>
              <a:t>Lean</a:t>
            </a:r>
          </a:p>
        </p:txBody>
      </p:sp>
      <p:sp>
        <p:nvSpPr>
          <p:cNvPr id="15" name="TextBox 14"/>
          <p:cNvSpPr txBox="1"/>
          <p:nvPr/>
        </p:nvSpPr>
        <p:spPr>
          <a:xfrm>
            <a:off x="2341210" y="3461665"/>
            <a:ext cx="582211" cy="224229"/>
          </a:xfrm>
          <a:prstGeom prst="rect">
            <a:avLst/>
          </a:prstGeom>
          <a:noFill/>
        </p:spPr>
        <p:txBody>
          <a:bodyPr wrap="none" rtlCol="0">
            <a:spAutoFit/>
          </a:bodyPr>
          <a:lstStyle/>
          <a:p>
            <a:r>
              <a:rPr lang="en-AU" sz="857" b="1" dirty="0" err="1">
                <a:solidFill>
                  <a:schemeClr val="bg1"/>
                </a:solidFill>
                <a:latin typeface="Arial"/>
                <a:cs typeface="Arial"/>
              </a:rPr>
              <a:t>Crisalis</a:t>
            </a:r>
            <a:endParaRPr lang="en-AU" sz="857" b="1" dirty="0">
              <a:solidFill>
                <a:schemeClr val="bg1"/>
              </a:solidFill>
              <a:latin typeface="Arial"/>
              <a:cs typeface="Arial"/>
            </a:endParaRPr>
          </a:p>
        </p:txBody>
      </p:sp>
      <p:sp>
        <p:nvSpPr>
          <p:cNvPr id="6" name="Rectangle 5">
            <a:extLst>
              <a:ext uri="{FF2B5EF4-FFF2-40B4-BE49-F238E27FC236}">
                <a16:creationId xmlns:a16="http://schemas.microsoft.com/office/drawing/2014/main" id="{CF675B7E-F1F7-1F42-8E17-F7F90B564389}"/>
              </a:ext>
            </a:extLst>
          </p:cNvPr>
          <p:cNvSpPr/>
          <p:nvPr/>
        </p:nvSpPr>
        <p:spPr>
          <a:xfrm>
            <a:off x="2310114" y="2762830"/>
            <a:ext cx="492443" cy="261610"/>
          </a:xfrm>
          <a:prstGeom prst="rect">
            <a:avLst/>
          </a:prstGeom>
        </p:spPr>
        <p:txBody>
          <a:bodyPr wrap="none">
            <a:spAutoFit/>
          </a:bodyPr>
          <a:lstStyle/>
          <a:p>
            <a:r>
              <a:rPr lang="en-AU" sz="1100" b="1" dirty="0">
                <a:solidFill>
                  <a:schemeClr val="bg1"/>
                </a:solidFill>
                <a:latin typeface="Arial"/>
                <a:cs typeface="Arial"/>
              </a:rPr>
              <a:t>DAD</a:t>
            </a:r>
            <a:endParaRPr lang="en-US" sz="1100" dirty="0"/>
          </a:p>
        </p:txBody>
      </p:sp>
      <p:sp>
        <p:nvSpPr>
          <p:cNvPr id="16" name="Rectangle 15">
            <a:extLst>
              <a:ext uri="{FF2B5EF4-FFF2-40B4-BE49-F238E27FC236}">
                <a16:creationId xmlns:a16="http://schemas.microsoft.com/office/drawing/2014/main" id="{D4C64B2A-4DC5-B747-9D17-CC243855FAFF}"/>
              </a:ext>
            </a:extLst>
          </p:cNvPr>
          <p:cNvSpPr/>
          <p:nvPr/>
        </p:nvSpPr>
        <p:spPr>
          <a:xfrm>
            <a:off x="2457486" y="3067483"/>
            <a:ext cx="506870" cy="261610"/>
          </a:xfrm>
          <a:prstGeom prst="rect">
            <a:avLst/>
          </a:prstGeom>
        </p:spPr>
        <p:txBody>
          <a:bodyPr wrap="none">
            <a:spAutoFit/>
          </a:bodyPr>
          <a:lstStyle/>
          <a:p>
            <a:r>
              <a:rPr lang="en-AU" sz="1100" b="1" dirty="0">
                <a:solidFill>
                  <a:schemeClr val="bg1"/>
                </a:solidFill>
                <a:latin typeface="Arial"/>
                <a:cs typeface="Arial"/>
              </a:rPr>
              <a:t>Less</a:t>
            </a:r>
            <a:endParaRPr lang="en-US" sz="1100" dirty="0"/>
          </a:p>
        </p:txBody>
      </p:sp>
    </p:spTree>
    <p:extLst>
      <p:ext uri="{BB962C8B-B14F-4D97-AF65-F5344CB8AC3E}">
        <p14:creationId xmlns:p14="http://schemas.microsoft.com/office/powerpoint/2010/main" val="12023608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C5BFC-6347-5649-A140-A7D39421A45B}"/>
              </a:ext>
            </a:extLst>
          </p:cNvPr>
          <p:cNvSpPr>
            <a:spLocks noGrp="1"/>
          </p:cNvSpPr>
          <p:nvPr>
            <p:ph type="title"/>
          </p:nvPr>
        </p:nvSpPr>
        <p:spPr/>
        <p:txBody>
          <a:bodyPr/>
          <a:lstStyle/>
          <a:p>
            <a:r>
              <a:rPr lang="en-US" dirty="0"/>
              <a:t>Using the SCRUM Cards to Explain</a:t>
            </a:r>
          </a:p>
        </p:txBody>
      </p:sp>
      <p:pic>
        <p:nvPicPr>
          <p:cNvPr id="1028" name="Picture 4" descr="Alt Tag">
            <a:extLst>
              <a:ext uri="{FF2B5EF4-FFF2-40B4-BE49-F238E27FC236}">
                <a16:creationId xmlns:a16="http://schemas.microsoft.com/office/drawing/2014/main" id="{7A4D51B2-964E-984A-BA72-7127FFFFB3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83" r="1049" b="3844"/>
          <a:stretch/>
        </p:blipFill>
        <p:spPr bwMode="auto">
          <a:xfrm>
            <a:off x="1367204" y="574615"/>
            <a:ext cx="6444762" cy="4225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2311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28BF8-420C-4C4A-A01D-A69C015ABE88}"/>
              </a:ext>
            </a:extLst>
          </p:cNvPr>
          <p:cNvSpPr>
            <a:spLocks noGrp="1"/>
          </p:cNvSpPr>
          <p:nvPr>
            <p:ph type="title"/>
          </p:nvPr>
        </p:nvSpPr>
        <p:spPr>
          <a:xfrm>
            <a:off x="1709804" y="1726671"/>
            <a:ext cx="5667101" cy="1598899"/>
          </a:xfrm>
        </p:spPr>
        <p:txBody>
          <a:bodyPr/>
          <a:lstStyle/>
          <a:p>
            <a:r>
              <a:rPr lang="en-US" dirty="0"/>
              <a:t>Review where we're at</a:t>
            </a:r>
          </a:p>
        </p:txBody>
      </p:sp>
    </p:spTree>
    <p:extLst>
      <p:ext uri="{BB962C8B-B14F-4D97-AF65-F5344CB8AC3E}">
        <p14:creationId xmlns:p14="http://schemas.microsoft.com/office/powerpoint/2010/main" val="491852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EB2DAF-2DEE-2B45-B891-E0ACF3813039}"/>
              </a:ext>
            </a:extLst>
          </p:cNvPr>
          <p:cNvSpPr>
            <a:spLocks noGrp="1"/>
          </p:cNvSpPr>
          <p:nvPr>
            <p:ph type="title"/>
          </p:nvPr>
        </p:nvSpPr>
        <p:spPr/>
        <p:txBody>
          <a:bodyPr/>
          <a:lstStyle/>
          <a:p>
            <a:r>
              <a:rPr lang="en-US" dirty="0"/>
              <a:t>Exercise</a:t>
            </a:r>
          </a:p>
        </p:txBody>
      </p:sp>
      <p:sp>
        <p:nvSpPr>
          <p:cNvPr id="4" name="Text Placeholder 3">
            <a:extLst>
              <a:ext uri="{FF2B5EF4-FFF2-40B4-BE49-F238E27FC236}">
                <a16:creationId xmlns:a16="http://schemas.microsoft.com/office/drawing/2014/main" id="{C4659194-0915-6442-9149-B08AC9AE3AE6}"/>
              </a:ext>
            </a:extLst>
          </p:cNvPr>
          <p:cNvSpPr>
            <a:spLocks noGrp="1"/>
          </p:cNvSpPr>
          <p:nvPr>
            <p:ph type="body" sz="quarter" idx="14"/>
          </p:nvPr>
        </p:nvSpPr>
        <p:spPr>
          <a:xfrm>
            <a:off x="1793503" y="1052780"/>
            <a:ext cx="5473063" cy="863575"/>
          </a:xfrm>
        </p:spPr>
        <p:txBody>
          <a:bodyPr/>
          <a:lstStyle/>
          <a:p>
            <a:r>
              <a:rPr lang="en-US" sz="3200" dirty="0"/>
              <a:t>Lets review a current project.</a:t>
            </a:r>
          </a:p>
          <a:p>
            <a:endParaRPr lang="en-US" sz="3200" dirty="0"/>
          </a:p>
          <a:p>
            <a:r>
              <a:rPr lang="en-US" sz="3200" dirty="0"/>
              <a:t>We are going to move the Alpha sliders to determine where we are at.</a:t>
            </a:r>
          </a:p>
        </p:txBody>
      </p:sp>
    </p:spTree>
    <p:extLst>
      <p:ext uri="{BB962C8B-B14F-4D97-AF65-F5344CB8AC3E}">
        <p14:creationId xmlns:p14="http://schemas.microsoft.com/office/powerpoint/2010/main" val="42201311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8BCD9373-AFEC-3842-A8D5-F0E5BFEF236B}"/>
              </a:ext>
            </a:extLst>
          </p:cNvPr>
          <p:cNvGrpSpPr/>
          <p:nvPr/>
        </p:nvGrpSpPr>
        <p:grpSpPr>
          <a:xfrm>
            <a:off x="3427255" y="613611"/>
            <a:ext cx="1746428" cy="4049830"/>
            <a:chOff x="3426673" y="818148"/>
            <a:chExt cx="2328571" cy="5399773"/>
          </a:xfrm>
        </p:grpSpPr>
        <p:sp>
          <p:nvSpPr>
            <p:cNvPr id="134" name="Rounded Rectangle 133">
              <a:extLst>
                <a:ext uri="{FF2B5EF4-FFF2-40B4-BE49-F238E27FC236}">
                  <a16:creationId xmlns:a16="http://schemas.microsoft.com/office/drawing/2014/main" id="{65B3E252-D49B-7B46-A749-FFFA164CC7EF}"/>
                </a:ext>
              </a:extLst>
            </p:cNvPr>
            <p:cNvSpPr/>
            <p:nvPr/>
          </p:nvSpPr>
          <p:spPr>
            <a:xfrm>
              <a:off x="3426673" y="818148"/>
              <a:ext cx="2328571" cy="5399773"/>
            </a:xfrm>
            <a:prstGeom prst="roundRect">
              <a:avLst/>
            </a:prstGeom>
            <a:solidFill>
              <a:schemeClr val="accent3">
                <a:lumMod val="40000"/>
                <a:lumOff val="60000"/>
              </a:schemeClr>
            </a:solidFill>
            <a:ln w="38100">
              <a:solidFill>
                <a:schemeClr val="accent3">
                  <a:lumMod val="75000"/>
                </a:schemeClr>
              </a:solidFill>
            </a:ln>
          </p:spPr>
          <p:style>
            <a:lnRef idx="1">
              <a:schemeClr val="accent2"/>
            </a:lnRef>
            <a:fillRef idx="2">
              <a:schemeClr val="accent2"/>
            </a:fillRef>
            <a:effectRef idx="1">
              <a:schemeClr val="accent2"/>
            </a:effectRef>
            <a:fontRef idx="minor">
              <a:schemeClr val="dk1"/>
            </a:fontRef>
          </p:style>
          <p:txBody>
            <a:bodyPr rtlCol="0" anchor="t" anchorCtr="0"/>
            <a:lstStyle/>
            <a:p>
              <a:pPr algn="ctr"/>
              <a:r>
                <a:rPr lang="en-US" sz="1200" dirty="0"/>
                <a:t>Solution</a:t>
              </a:r>
            </a:p>
          </p:txBody>
        </p:sp>
        <p:cxnSp>
          <p:nvCxnSpPr>
            <p:cNvPr id="135" name="Straight Arrow Connector 134">
              <a:extLst>
                <a:ext uri="{FF2B5EF4-FFF2-40B4-BE49-F238E27FC236}">
                  <a16:creationId xmlns:a16="http://schemas.microsoft.com/office/drawing/2014/main" id="{A8FEFE06-6151-8F4C-A5A0-E4CDB56411BB}"/>
                </a:ext>
              </a:extLst>
            </p:cNvPr>
            <p:cNvCxnSpPr>
              <a:cxnSpLocks/>
            </p:cNvCxnSpPr>
            <p:nvPr/>
          </p:nvCxnSpPr>
          <p:spPr>
            <a:xfrm>
              <a:off x="4007638" y="1657597"/>
              <a:ext cx="0" cy="4196614"/>
            </a:xfrm>
            <a:prstGeom prst="straightConnector1">
              <a:avLst/>
            </a:prstGeom>
            <a:ln w="41275">
              <a:solidFill>
                <a:schemeClr val="accent3">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38" name="TextBox 137">
              <a:extLst>
                <a:ext uri="{FF2B5EF4-FFF2-40B4-BE49-F238E27FC236}">
                  <a16:creationId xmlns:a16="http://schemas.microsoft.com/office/drawing/2014/main" id="{E78E4422-7E32-9B41-9561-99ADF52C5145}"/>
                </a:ext>
              </a:extLst>
            </p:cNvPr>
            <p:cNvSpPr txBox="1"/>
            <p:nvPr/>
          </p:nvSpPr>
          <p:spPr>
            <a:xfrm>
              <a:off x="3588897" y="1257149"/>
              <a:ext cx="1030625" cy="287259"/>
            </a:xfrm>
            <a:prstGeom prst="rect">
              <a:avLst/>
            </a:prstGeom>
            <a:noFill/>
          </p:spPr>
          <p:txBody>
            <a:bodyPr wrap="none" rtlCol="0">
              <a:spAutoFit/>
            </a:bodyPr>
            <a:lstStyle/>
            <a:p>
              <a:r>
                <a:rPr lang="en-US" sz="800" dirty="0"/>
                <a:t>Requirements</a:t>
              </a:r>
            </a:p>
          </p:txBody>
        </p:sp>
        <p:cxnSp>
          <p:nvCxnSpPr>
            <p:cNvPr id="139" name="Straight Arrow Connector 138">
              <a:extLst>
                <a:ext uri="{FF2B5EF4-FFF2-40B4-BE49-F238E27FC236}">
                  <a16:creationId xmlns:a16="http://schemas.microsoft.com/office/drawing/2014/main" id="{206112B2-1996-6043-99F6-16C7D0C280A1}"/>
                </a:ext>
              </a:extLst>
            </p:cNvPr>
            <p:cNvCxnSpPr>
              <a:cxnSpLocks/>
            </p:cNvCxnSpPr>
            <p:nvPr/>
          </p:nvCxnSpPr>
          <p:spPr>
            <a:xfrm>
              <a:off x="5103396" y="1631694"/>
              <a:ext cx="0" cy="4196614"/>
            </a:xfrm>
            <a:prstGeom prst="straightConnector1">
              <a:avLst/>
            </a:prstGeom>
            <a:ln w="41275">
              <a:solidFill>
                <a:schemeClr val="accent3">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44" name="TextBox 143">
              <a:extLst>
                <a:ext uri="{FF2B5EF4-FFF2-40B4-BE49-F238E27FC236}">
                  <a16:creationId xmlns:a16="http://schemas.microsoft.com/office/drawing/2014/main" id="{7A32888B-65BD-1745-8724-55B3EC09FF0D}"/>
                </a:ext>
              </a:extLst>
            </p:cNvPr>
            <p:cNvSpPr txBox="1"/>
            <p:nvPr/>
          </p:nvSpPr>
          <p:spPr>
            <a:xfrm>
              <a:off x="4573442" y="1254657"/>
              <a:ext cx="1178100" cy="287259"/>
            </a:xfrm>
            <a:prstGeom prst="rect">
              <a:avLst/>
            </a:prstGeom>
            <a:noFill/>
          </p:spPr>
          <p:txBody>
            <a:bodyPr wrap="none" rtlCol="0">
              <a:spAutoFit/>
            </a:bodyPr>
            <a:lstStyle/>
            <a:p>
              <a:r>
                <a:rPr lang="en-US" sz="800" dirty="0"/>
                <a:t>Software System</a:t>
              </a:r>
            </a:p>
          </p:txBody>
        </p:sp>
        <p:sp>
          <p:nvSpPr>
            <p:cNvPr id="151" name="Oval 150">
              <a:extLst>
                <a:ext uri="{FF2B5EF4-FFF2-40B4-BE49-F238E27FC236}">
                  <a16:creationId xmlns:a16="http://schemas.microsoft.com/office/drawing/2014/main" id="{689C619B-02A6-524E-B3E0-5BE9709B2AFB}"/>
                </a:ext>
              </a:extLst>
            </p:cNvPr>
            <p:cNvSpPr/>
            <p:nvPr/>
          </p:nvSpPr>
          <p:spPr>
            <a:xfrm>
              <a:off x="3885805" y="1503591"/>
              <a:ext cx="243665" cy="223004"/>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152" name="Oval 151">
              <a:extLst>
                <a:ext uri="{FF2B5EF4-FFF2-40B4-BE49-F238E27FC236}">
                  <a16:creationId xmlns:a16="http://schemas.microsoft.com/office/drawing/2014/main" id="{9045EDA9-AAF1-6A48-94E8-FDD416A07C64}"/>
                </a:ext>
              </a:extLst>
            </p:cNvPr>
            <p:cNvSpPr/>
            <p:nvPr/>
          </p:nvSpPr>
          <p:spPr>
            <a:xfrm>
              <a:off x="3882826" y="5823710"/>
              <a:ext cx="243665" cy="223004"/>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153" name="Oval 152">
              <a:extLst>
                <a:ext uri="{FF2B5EF4-FFF2-40B4-BE49-F238E27FC236}">
                  <a16:creationId xmlns:a16="http://schemas.microsoft.com/office/drawing/2014/main" id="{2B343918-474B-D24C-9834-5EB45FD16F7A}"/>
                </a:ext>
              </a:extLst>
            </p:cNvPr>
            <p:cNvSpPr/>
            <p:nvPr/>
          </p:nvSpPr>
          <p:spPr>
            <a:xfrm>
              <a:off x="4987100" y="5812222"/>
              <a:ext cx="217054" cy="223004"/>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154" name="Oval 153">
              <a:extLst>
                <a:ext uri="{FF2B5EF4-FFF2-40B4-BE49-F238E27FC236}">
                  <a16:creationId xmlns:a16="http://schemas.microsoft.com/office/drawing/2014/main" id="{C8073516-8F6F-164D-8D19-20CC4914FB52}"/>
                </a:ext>
              </a:extLst>
            </p:cNvPr>
            <p:cNvSpPr/>
            <p:nvPr/>
          </p:nvSpPr>
          <p:spPr>
            <a:xfrm>
              <a:off x="4992863" y="1485744"/>
              <a:ext cx="243665" cy="223004"/>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grpSp>
      <p:grpSp>
        <p:nvGrpSpPr>
          <p:cNvPr id="24" name="Group 23">
            <a:extLst>
              <a:ext uri="{FF2B5EF4-FFF2-40B4-BE49-F238E27FC236}">
                <a16:creationId xmlns:a16="http://schemas.microsoft.com/office/drawing/2014/main" id="{8A388197-75C4-984A-870C-662086F7BE7C}"/>
              </a:ext>
            </a:extLst>
          </p:cNvPr>
          <p:cNvGrpSpPr/>
          <p:nvPr/>
        </p:nvGrpSpPr>
        <p:grpSpPr>
          <a:xfrm>
            <a:off x="5267407" y="601879"/>
            <a:ext cx="2743745" cy="4049830"/>
            <a:chOff x="5862176" y="858289"/>
            <a:chExt cx="3658326" cy="5399773"/>
          </a:xfrm>
        </p:grpSpPr>
        <p:sp>
          <p:nvSpPr>
            <p:cNvPr id="155" name="Rounded Rectangle 154">
              <a:extLst>
                <a:ext uri="{FF2B5EF4-FFF2-40B4-BE49-F238E27FC236}">
                  <a16:creationId xmlns:a16="http://schemas.microsoft.com/office/drawing/2014/main" id="{5524233B-5786-7845-87D8-313825465D4D}"/>
                </a:ext>
              </a:extLst>
            </p:cNvPr>
            <p:cNvSpPr/>
            <p:nvPr/>
          </p:nvSpPr>
          <p:spPr>
            <a:xfrm>
              <a:off x="5862176" y="858289"/>
              <a:ext cx="3658326" cy="5399773"/>
            </a:xfrm>
            <a:prstGeom prst="roundRect">
              <a:avLst/>
            </a:prstGeom>
            <a:solidFill>
              <a:schemeClr val="accent5">
                <a:lumMod val="25000"/>
                <a:lumOff val="75000"/>
              </a:schemeClr>
            </a:solidFill>
            <a:ln w="38100">
              <a:solidFill>
                <a:schemeClr val="bg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t" anchorCtr="0"/>
            <a:lstStyle/>
            <a:p>
              <a:pPr algn="ctr"/>
              <a:r>
                <a:rPr lang="en-US" sz="1200" dirty="0"/>
                <a:t>Endeavor</a:t>
              </a:r>
            </a:p>
          </p:txBody>
        </p:sp>
        <p:cxnSp>
          <p:nvCxnSpPr>
            <p:cNvPr id="156" name="Straight Arrow Connector 155">
              <a:extLst>
                <a:ext uri="{FF2B5EF4-FFF2-40B4-BE49-F238E27FC236}">
                  <a16:creationId xmlns:a16="http://schemas.microsoft.com/office/drawing/2014/main" id="{73819F42-7EEA-DD48-9C38-E16FE41D358F}"/>
                </a:ext>
              </a:extLst>
            </p:cNvPr>
            <p:cNvCxnSpPr>
              <a:cxnSpLocks/>
            </p:cNvCxnSpPr>
            <p:nvPr/>
          </p:nvCxnSpPr>
          <p:spPr>
            <a:xfrm>
              <a:off x="6432399" y="1657597"/>
              <a:ext cx="0" cy="4196614"/>
            </a:xfrm>
            <a:prstGeom prst="straightConnector1">
              <a:avLst/>
            </a:prstGeom>
            <a:ln w="41275">
              <a:solidFill>
                <a:schemeClr val="accent5">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59" name="TextBox 158">
              <a:extLst>
                <a:ext uri="{FF2B5EF4-FFF2-40B4-BE49-F238E27FC236}">
                  <a16:creationId xmlns:a16="http://schemas.microsoft.com/office/drawing/2014/main" id="{A4B4EACB-8D4A-5E40-8401-5EA70D31AE43}"/>
                </a:ext>
              </a:extLst>
            </p:cNvPr>
            <p:cNvSpPr txBox="1"/>
            <p:nvPr/>
          </p:nvSpPr>
          <p:spPr>
            <a:xfrm>
              <a:off x="6185549" y="1257148"/>
              <a:ext cx="549723" cy="287259"/>
            </a:xfrm>
            <a:prstGeom prst="rect">
              <a:avLst/>
            </a:prstGeom>
            <a:noFill/>
          </p:spPr>
          <p:txBody>
            <a:bodyPr wrap="none" rtlCol="0">
              <a:spAutoFit/>
            </a:bodyPr>
            <a:lstStyle/>
            <a:p>
              <a:r>
                <a:rPr lang="en-US" sz="800" dirty="0"/>
                <a:t>Work</a:t>
              </a:r>
            </a:p>
          </p:txBody>
        </p:sp>
        <p:cxnSp>
          <p:nvCxnSpPr>
            <p:cNvPr id="160" name="Straight Arrow Connector 159">
              <a:extLst>
                <a:ext uri="{FF2B5EF4-FFF2-40B4-BE49-F238E27FC236}">
                  <a16:creationId xmlns:a16="http://schemas.microsoft.com/office/drawing/2014/main" id="{FBE4EBDE-6996-174D-BAFF-E19AF4C801E2}"/>
                </a:ext>
              </a:extLst>
            </p:cNvPr>
            <p:cNvCxnSpPr>
              <a:cxnSpLocks/>
            </p:cNvCxnSpPr>
            <p:nvPr/>
          </p:nvCxnSpPr>
          <p:spPr>
            <a:xfrm>
              <a:off x="7528157" y="1631694"/>
              <a:ext cx="0" cy="4196614"/>
            </a:xfrm>
            <a:prstGeom prst="straightConnector1">
              <a:avLst/>
            </a:prstGeom>
            <a:ln w="41275">
              <a:solidFill>
                <a:schemeClr val="accent5">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65" name="TextBox 164">
              <a:extLst>
                <a:ext uri="{FF2B5EF4-FFF2-40B4-BE49-F238E27FC236}">
                  <a16:creationId xmlns:a16="http://schemas.microsoft.com/office/drawing/2014/main" id="{DADA11E2-F592-664E-B383-C8868CF58992}"/>
                </a:ext>
              </a:extLst>
            </p:cNvPr>
            <p:cNvSpPr txBox="1"/>
            <p:nvPr/>
          </p:nvSpPr>
          <p:spPr>
            <a:xfrm>
              <a:off x="7299134" y="1247942"/>
              <a:ext cx="556136" cy="287259"/>
            </a:xfrm>
            <a:prstGeom prst="rect">
              <a:avLst/>
            </a:prstGeom>
            <a:noFill/>
          </p:spPr>
          <p:txBody>
            <a:bodyPr wrap="none" rtlCol="0">
              <a:spAutoFit/>
            </a:bodyPr>
            <a:lstStyle/>
            <a:p>
              <a:r>
                <a:rPr lang="en-US" sz="800" dirty="0"/>
                <a:t>Team</a:t>
              </a:r>
            </a:p>
          </p:txBody>
        </p:sp>
        <p:sp>
          <p:nvSpPr>
            <p:cNvPr id="172" name="Oval 171">
              <a:extLst>
                <a:ext uri="{FF2B5EF4-FFF2-40B4-BE49-F238E27FC236}">
                  <a16:creationId xmlns:a16="http://schemas.microsoft.com/office/drawing/2014/main" id="{77AFA7E3-0D54-D44F-8D62-94CF4E38D286}"/>
                </a:ext>
              </a:extLst>
            </p:cNvPr>
            <p:cNvSpPr/>
            <p:nvPr/>
          </p:nvSpPr>
          <p:spPr>
            <a:xfrm>
              <a:off x="6310566" y="1503591"/>
              <a:ext cx="243665" cy="223004"/>
            </a:xfrm>
            <a:prstGeom prst="ellipse">
              <a:avLst/>
            </a:prstGeom>
            <a:solidFill>
              <a:schemeClr val="accent5">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173" name="Oval 172">
              <a:extLst>
                <a:ext uri="{FF2B5EF4-FFF2-40B4-BE49-F238E27FC236}">
                  <a16:creationId xmlns:a16="http://schemas.microsoft.com/office/drawing/2014/main" id="{4551DAD4-F854-1C46-B011-7F48FAEE54B9}"/>
                </a:ext>
              </a:extLst>
            </p:cNvPr>
            <p:cNvSpPr/>
            <p:nvPr/>
          </p:nvSpPr>
          <p:spPr>
            <a:xfrm>
              <a:off x="6307587" y="5823710"/>
              <a:ext cx="243665" cy="223004"/>
            </a:xfrm>
            <a:prstGeom prst="ellipse">
              <a:avLst/>
            </a:prstGeom>
            <a:solidFill>
              <a:schemeClr val="accent5">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174" name="Oval 173">
              <a:extLst>
                <a:ext uri="{FF2B5EF4-FFF2-40B4-BE49-F238E27FC236}">
                  <a16:creationId xmlns:a16="http://schemas.microsoft.com/office/drawing/2014/main" id="{9FF72576-D8E4-C745-8CD8-9459C74C8D26}"/>
                </a:ext>
              </a:extLst>
            </p:cNvPr>
            <p:cNvSpPr/>
            <p:nvPr/>
          </p:nvSpPr>
          <p:spPr>
            <a:xfrm>
              <a:off x="7411861" y="5812222"/>
              <a:ext cx="217054" cy="223004"/>
            </a:xfrm>
            <a:prstGeom prst="ellipse">
              <a:avLst/>
            </a:prstGeom>
            <a:solidFill>
              <a:schemeClr val="accent5">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175" name="Oval 174">
              <a:extLst>
                <a:ext uri="{FF2B5EF4-FFF2-40B4-BE49-F238E27FC236}">
                  <a16:creationId xmlns:a16="http://schemas.microsoft.com/office/drawing/2014/main" id="{7D0AD0FF-6AB2-804A-97B9-EA3AC51EB0E6}"/>
                </a:ext>
              </a:extLst>
            </p:cNvPr>
            <p:cNvSpPr/>
            <p:nvPr/>
          </p:nvSpPr>
          <p:spPr>
            <a:xfrm>
              <a:off x="7417624" y="1485744"/>
              <a:ext cx="243665" cy="223004"/>
            </a:xfrm>
            <a:prstGeom prst="ellipse">
              <a:avLst/>
            </a:prstGeom>
            <a:solidFill>
              <a:schemeClr val="accent5">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cxnSp>
          <p:nvCxnSpPr>
            <p:cNvPr id="176" name="Straight Arrow Connector 175">
              <a:extLst>
                <a:ext uri="{FF2B5EF4-FFF2-40B4-BE49-F238E27FC236}">
                  <a16:creationId xmlns:a16="http://schemas.microsoft.com/office/drawing/2014/main" id="{5452C360-D6CB-A947-A53B-1EA5793EF587}"/>
                </a:ext>
              </a:extLst>
            </p:cNvPr>
            <p:cNvCxnSpPr>
              <a:cxnSpLocks/>
            </p:cNvCxnSpPr>
            <p:nvPr/>
          </p:nvCxnSpPr>
          <p:spPr>
            <a:xfrm>
              <a:off x="8709612" y="1629203"/>
              <a:ext cx="0" cy="4196614"/>
            </a:xfrm>
            <a:prstGeom prst="straightConnector1">
              <a:avLst/>
            </a:prstGeom>
            <a:ln w="41275">
              <a:solidFill>
                <a:schemeClr val="accent5">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7" name="TextBox 176">
              <a:extLst>
                <a:ext uri="{FF2B5EF4-FFF2-40B4-BE49-F238E27FC236}">
                  <a16:creationId xmlns:a16="http://schemas.microsoft.com/office/drawing/2014/main" id="{D4D5B518-29A9-3245-871F-D3A8AD6BB032}"/>
                </a:ext>
              </a:extLst>
            </p:cNvPr>
            <p:cNvSpPr txBox="1"/>
            <p:nvPr/>
          </p:nvSpPr>
          <p:spPr>
            <a:xfrm>
              <a:off x="8188412" y="1264412"/>
              <a:ext cx="1161001" cy="287259"/>
            </a:xfrm>
            <a:prstGeom prst="rect">
              <a:avLst/>
            </a:prstGeom>
            <a:noFill/>
          </p:spPr>
          <p:txBody>
            <a:bodyPr wrap="none" rtlCol="0">
              <a:spAutoFit/>
            </a:bodyPr>
            <a:lstStyle/>
            <a:p>
              <a:r>
                <a:rPr lang="en-US" sz="800" dirty="0"/>
                <a:t>Way Of Working</a:t>
              </a:r>
            </a:p>
          </p:txBody>
        </p:sp>
        <p:sp>
          <p:nvSpPr>
            <p:cNvPr id="184" name="Oval 183">
              <a:extLst>
                <a:ext uri="{FF2B5EF4-FFF2-40B4-BE49-F238E27FC236}">
                  <a16:creationId xmlns:a16="http://schemas.microsoft.com/office/drawing/2014/main" id="{B76E57FD-DA29-DB46-A12C-F7245D3D1EB5}"/>
                </a:ext>
              </a:extLst>
            </p:cNvPr>
            <p:cNvSpPr/>
            <p:nvPr/>
          </p:nvSpPr>
          <p:spPr>
            <a:xfrm>
              <a:off x="8593316" y="5809731"/>
              <a:ext cx="217054" cy="223004"/>
            </a:xfrm>
            <a:prstGeom prst="ellipse">
              <a:avLst/>
            </a:prstGeom>
            <a:solidFill>
              <a:schemeClr val="accent5">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185" name="Oval 184">
              <a:extLst>
                <a:ext uri="{FF2B5EF4-FFF2-40B4-BE49-F238E27FC236}">
                  <a16:creationId xmlns:a16="http://schemas.microsoft.com/office/drawing/2014/main" id="{C022527C-2F31-1244-BBCD-C7852ADDD81C}"/>
                </a:ext>
              </a:extLst>
            </p:cNvPr>
            <p:cNvSpPr/>
            <p:nvPr/>
          </p:nvSpPr>
          <p:spPr>
            <a:xfrm>
              <a:off x="8599079" y="1483253"/>
              <a:ext cx="243665" cy="223004"/>
            </a:xfrm>
            <a:prstGeom prst="ellipse">
              <a:avLst/>
            </a:prstGeom>
            <a:solidFill>
              <a:schemeClr val="accent5">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grpSp>
      <p:grpSp>
        <p:nvGrpSpPr>
          <p:cNvPr id="9" name="Group 8">
            <a:extLst>
              <a:ext uri="{FF2B5EF4-FFF2-40B4-BE49-F238E27FC236}">
                <a16:creationId xmlns:a16="http://schemas.microsoft.com/office/drawing/2014/main" id="{8D01ABA3-6863-F640-B5EF-3AA98DE55526}"/>
              </a:ext>
            </a:extLst>
          </p:cNvPr>
          <p:cNvGrpSpPr/>
          <p:nvPr/>
        </p:nvGrpSpPr>
        <p:grpSpPr>
          <a:xfrm>
            <a:off x="1598709" y="613611"/>
            <a:ext cx="1746428" cy="4049830"/>
            <a:chOff x="988611" y="818148"/>
            <a:chExt cx="2328571" cy="5399773"/>
          </a:xfrm>
        </p:grpSpPr>
        <p:sp>
          <p:nvSpPr>
            <p:cNvPr id="4" name="Rounded Rectangle 3">
              <a:extLst>
                <a:ext uri="{FF2B5EF4-FFF2-40B4-BE49-F238E27FC236}">
                  <a16:creationId xmlns:a16="http://schemas.microsoft.com/office/drawing/2014/main" id="{E18FF10D-40EB-3C47-BF70-D0EDE8D14C86}"/>
                </a:ext>
              </a:extLst>
            </p:cNvPr>
            <p:cNvSpPr/>
            <p:nvPr/>
          </p:nvSpPr>
          <p:spPr>
            <a:xfrm>
              <a:off x="988611" y="818148"/>
              <a:ext cx="2328571" cy="5399773"/>
            </a:xfrm>
            <a:prstGeom prst="roundRect">
              <a:avLst/>
            </a:prstGeom>
            <a:ln w="38100">
              <a:solidFill>
                <a:schemeClr val="accent2">
                  <a:lumMod val="75000"/>
                </a:schemeClr>
              </a:solidFill>
            </a:ln>
          </p:spPr>
          <p:style>
            <a:lnRef idx="1">
              <a:schemeClr val="accent2"/>
            </a:lnRef>
            <a:fillRef idx="2">
              <a:schemeClr val="accent2"/>
            </a:fillRef>
            <a:effectRef idx="1">
              <a:schemeClr val="accent2"/>
            </a:effectRef>
            <a:fontRef idx="minor">
              <a:schemeClr val="dk1"/>
            </a:fontRef>
          </p:style>
          <p:txBody>
            <a:bodyPr rtlCol="0" anchor="t" anchorCtr="0"/>
            <a:lstStyle/>
            <a:p>
              <a:pPr algn="ctr"/>
              <a:r>
                <a:rPr lang="en-US" sz="1200" dirty="0"/>
                <a:t>Customer</a:t>
              </a:r>
            </a:p>
          </p:txBody>
        </p:sp>
        <p:cxnSp>
          <p:nvCxnSpPr>
            <p:cNvPr id="6" name="Straight Arrow Connector 5">
              <a:extLst>
                <a:ext uri="{FF2B5EF4-FFF2-40B4-BE49-F238E27FC236}">
                  <a16:creationId xmlns:a16="http://schemas.microsoft.com/office/drawing/2014/main" id="{0407E0D9-FC10-5741-8742-B8977C8CE471}"/>
                </a:ext>
              </a:extLst>
            </p:cNvPr>
            <p:cNvCxnSpPr>
              <a:cxnSpLocks/>
            </p:cNvCxnSpPr>
            <p:nvPr/>
          </p:nvCxnSpPr>
          <p:spPr>
            <a:xfrm>
              <a:off x="1541866" y="1657597"/>
              <a:ext cx="0" cy="4196614"/>
            </a:xfrm>
            <a:prstGeom prst="straightConnector1">
              <a:avLst/>
            </a:prstGeom>
            <a:ln w="41275">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A42FE18-4FFA-A744-BB65-9D9CE39AD72A}"/>
                </a:ext>
              </a:extLst>
            </p:cNvPr>
            <p:cNvSpPr txBox="1"/>
            <p:nvPr/>
          </p:nvSpPr>
          <p:spPr>
            <a:xfrm>
              <a:off x="1123124" y="1257149"/>
              <a:ext cx="968641" cy="287259"/>
            </a:xfrm>
            <a:prstGeom prst="rect">
              <a:avLst/>
            </a:prstGeom>
            <a:noFill/>
          </p:spPr>
          <p:txBody>
            <a:bodyPr wrap="none" rtlCol="0">
              <a:spAutoFit/>
            </a:bodyPr>
            <a:lstStyle/>
            <a:p>
              <a:r>
                <a:rPr lang="en-US" sz="800" dirty="0"/>
                <a:t>Stakeholders</a:t>
              </a:r>
            </a:p>
          </p:txBody>
        </p:sp>
        <p:cxnSp>
          <p:nvCxnSpPr>
            <p:cNvPr id="11" name="Straight Arrow Connector 10">
              <a:extLst>
                <a:ext uri="{FF2B5EF4-FFF2-40B4-BE49-F238E27FC236}">
                  <a16:creationId xmlns:a16="http://schemas.microsoft.com/office/drawing/2014/main" id="{0B9E281E-FBA4-0546-A0E1-793DB94FBE46}"/>
                </a:ext>
              </a:extLst>
            </p:cNvPr>
            <p:cNvCxnSpPr>
              <a:cxnSpLocks/>
            </p:cNvCxnSpPr>
            <p:nvPr/>
          </p:nvCxnSpPr>
          <p:spPr>
            <a:xfrm>
              <a:off x="2637624" y="1631694"/>
              <a:ext cx="0" cy="4196614"/>
            </a:xfrm>
            <a:prstGeom prst="straightConnector1">
              <a:avLst/>
            </a:prstGeom>
            <a:ln w="41275">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67EEE614-5D76-F842-BB40-6DC12DF4E7E8}"/>
                </a:ext>
              </a:extLst>
            </p:cNvPr>
            <p:cNvSpPr txBox="1"/>
            <p:nvPr/>
          </p:nvSpPr>
          <p:spPr>
            <a:xfrm>
              <a:off x="2306145" y="1257148"/>
              <a:ext cx="930169" cy="287259"/>
            </a:xfrm>
            <a:prstGeom prst="rect">
              <a:avLst/>
            </a:prstGeom>
            <a:noFill/>
          </p:spPr>
          <p:txBody>
            <a:bodyPr wrap="none" rtlCol="0">
              <a:spAutoFit/>
            </a:bodyPr>
            <a:lstStyle/>
            <a:p>
              <a:r>
                <a:rPr lang="en-US" sz="800" dirty="0"/>
                <a:t>Opportunity</a:t>
              </a:r>
            </a:p>
          </p:txBody>
        </p:sp>
        <p:sp>
          <p:nvSpPr>
            <p:cNvPr id="111" name="Oval 110">
              <a:extLst>
                <a:ext uri="{FF2B5EF4-FFF2-40B4-BE49-F238E27FC236}">
                  <a16:creationId xmlns:a16="http://schemas.microsoft.com/office/drawing/2014/main" id="{E6A18AF7-FFF1-5A40-AAE0-402A5589AADF}"/>
                </a:ext>
              </a:extLst>
            </p:cNvPr>
            <p:cNvSpPr/>
            <p:nvPr/>
          </p:nvSpPr>
          <p:spPr>
            <a:xfrm>
              <a:off x="1420033" y="1503591"/>
              <a:ext cx="243665" cy="223004"/>
            </a:xfrm>
            <a:prstGeom prst="ellips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112" name="Oval 111">
              <a:extLst>
                <a:ext uri="{FF2B5EF4-FFF2-40B4-BE49-F238E27FC236}">
                  <a16:creationId xmlns:a16="http://schemas.microsoft.com/office/drawing/2014/main" id="{768E682B-FF11-6C47-9FF1-B5A55ED2B4EC}"/>
                </a:ext>
              </a:extLst>
            </p:cNvPr>
            <p:cNvSpPr/>
            <p:nvPr/>
          </p:nvSpPr>
          <p:spPr>
            <a:xfrm>
              <a:off x="1417054" y="5823710"/>
              <a:ext cx="243665" cy="223004"/>
            </a:xfrm>
            <a:prstGeom prst="ellips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113" name="Oval 112">
              <a:extLst>
                <a:ext uri="{FF2B5EF4-FFF2-40B4-BE49-F238E27FC236}">
                  <a16:creationId xmlns:a16="http://schemas.microsoft.com/office/drawing/2014/main" id="{B74C2117-97C4-9E4F-9205-786AEACCBD17}"/>
                </a:ext>
              </a:extLst>
            </p:cNvPr>
            <p:cNvSpPr/>
            <p:nvPr/>
          </p:nvSpPr>
          <p:spPr>
            <a:xfrm>
              <a:off x="2521328" y="5812222"/>
              <a:ext cx="217054" cy="223004"/>
            </a:xfrm>
            <a:prstGeom prst="ellips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114" name="Oval 113">
              <a:extLst>
                <a:ext uri="{FF2B5EF4-FFF2-40B4-BE49-F238E27FC236}">
                  <a16:creationId xmlns:a16="http://schemas.microsoft.com/office/drawing/2014/main" id="{B8AB6020-5D3E-7444-B420-F92ACD8A0D3C}"/>
                </a:ext>
              </a:extLst>
            </p:cNvPr>
            <p:cNvSpPr/>
            <p:nvPr/>
          </p:nvSpPr>
          <p:spPr>
            <a:xfrm>
              <a:off x="2527091" y="1485744"/>
              <a:ext cx="243665" cy="223004"/>
            </a:xfrm>
            <a:prstGeom prst="ellips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grpSp>
      <p:sp>
        <p:nvSpPr>
          <p:cNvPr id="2" name="Title 1">
            <a:extLst>
              <a:ext uri="{FF2B5EF4-FFF2-40B4-BE49-F238E27FC236}">
                <a16:creationId xmlns:a16="http://schemas.microsoft.com/office/drawing/2014/main" id="{3D9A34A7-2782-C34A-A6CE-0218329D1B28}"/>
              </a:ext>
            </a:extLst>
          </p:cNvPr>
          <p:cNvSpPr>
            <a:spLocks noGrp="1"/>
          </p:cNvSpPr>
          <p:nvPr>
            <p:ph type="title"/>
          </p:nvPr>
        </p:nvSpPr>
        <p:spPr/>
        <p:txBody>
          <a:bodyPr/>
          <a:lstStyle/>
          <a:p>
            <a:r>
              <a:rPr lang="en-US" dirty="0"/>
              <a:t>Project Review Sliders</a:t>
            </a:r>
          </a:p>
        </p:txBody>
      </p:sp>
      <p:sp>
        <p:nvSpPr>
          <p:cNvPr id="7" name="Rounded Rectangle 6">
            <a:extLst>
              <a:ext uri="{FF2B5EF4-FFF2-40B4-BE49-F238E27FC236}">
                <a16:creationId xmlns:a16="http://schemas.microsoft.com/office/drawing/2014/main" id="{5808501D-B8D3-1A44-90B6-6B808686FB8B}"/>
              </a:ext>
            </a:extLst>
          </p:cNvPr>
          <p:cNvSpPr/>
          <p:nvPr/>
        </p:nvSpPr>
        <p:spPr>
          <a:xfrm>
            <a:off x="1658222" y="1354970"/>
            <a:ext cx="779408" cy="202131"/>
          </a:xfrm>
          <a:prstGeom prst="roundRect">
            <a:avLst/>
          </a:prstGeom>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err="1">
                <a:solidFill>
                  <a:srgbClr val="FF0000"/>
                </a:solidFill>
              </a:rPr>
              <a:t>Recognised</a:t>
            </a:r>
            <a:endParaRPr lang="en-US" sz="800" dirty="0">
              <a:solidFill>
                <a:srgbClr val="FF0000"/>
              </a:solidFill>
            </a:endParaRPr>
          </a:p>
        </p:txBody>
      </p:sp>
      <p:sp>
        <p:nvSpPr>
          <p:cNvPr id="8" name="Rounded Rectangle 7">
            <a:extLst>
              <a:ext uri="{FF2B5EF4-FFF2-40B4-BE49-F238E27FC236}">
                <a16:creationId xmlns:a16="http://schemas.microsoft.com/office/drawing/2014/main" id="{02DAFDDF-2ECE-204E-9F35-EC6639B2C646}"/>
              </a:ext>
            </a:extLst>
          </p:cNvPr>
          <p:cNvSpPr/>
          <p:nvPr/>
        </p:nvSpPr>
        <p:spPr>
          <a:xfrm>
            <a:off x="1671293" y="2525792"/>
            <a:ext cx="779410" cy="202131"/>
          </a:xfrm>
          <a:prstGeom prst="roundRect">
            <a:avLst/>
          </a:prstGeom>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solidFill>
                  <a:srgbClr val="FF0000"/>
                </a:solidFill>
              </a:rPr>
              <a:t>Represented</a:t>
            </a:r>
          </a:p>
        </p:txBody>
      </p:sp>
      <p:sp>
        <p:nvSpPr>
          <p:cNvPr id="13" name="Rounded Rectangle 12">
            <a:extLst>
              <a:ext uri="{FF2B5EF4-FFF2-40B4-BE49-F238E27FC236}">
                <a16:creationId xmlns:a16="http://schemas.microsoft.com/office/drawing/2014/main" id="{EDE8675D-EE05-3148-89F0-9EC3A96A7633}"/>
              </a:ext>
            </a:extLst>
          </p:cNvPr>
          <p:cNvSpPr/>
          <p:nvPr/>
        </p:nvSpPr>
        <p:spPr>
          <a:xfrm>
            <a:off x="1677155" y="2764485"/>
            <a:ext cx="779410" cy="202131"/>
          </a:xfrm>
          <a:prstGeom prst="roundRect">
            <a:avLst/>
          </a:prstGeom>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solidFill>
                  <a:srgbClr val="FF0000"/>
                </a:solidFill>
              </a:rPr>
              <a:t>Involved</a:t>
            </a:r>
          </a:p>
        </p:txBody>
      </p:sp>
      <p:sp>
        <p:nvSpPr>
          <p:cNvPr id="14" name="Rounded Rectangle 13">
            <a:extLst>
              <a:ext uri="{FF2B5EF4-FFF2-40B4-BE49-F238E27FC236}">
                <a16:creationId xmlns:a16="http://schemas.microsoft.com/office/drawing/2014/main" id="{45666DB3-09B5-6743-9923-B32CC9CED39E}"/>
              </a:ext>
            </a:extLst>
          </p:cNvPr>
          <p:cNvSpPr/>
          <p:nvPr/>
        </p:nvSpPr>
        <p:spPr>
          <a:xfrm>
            <a:off x="1669833" y="3005212"/>
            <a:ext cx="779410" cy="202131"/>
          </a:xfrm>
          <a:prstGeom prst="roundRect">
            <a:avLst/>
          </a:prstGeom>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solidFill>
                  <a:srgbClr val="FF0000"/>
                </a:solidFill>
              </a:rPr>
              <a:t>In Agreement</a:t>
            </a:r>
          </a:p>
        </p:txBody>
      </p:sp>
      <p:sp>
        <p:nvSpPr>
          <p:cNvPr id="15" name="Rounded Rectangle 14">
            <a:extLst>
              <a:ext uri="{FF2B5EF4-FFF2-40B4-BE49-F238E27FC236}">
                <a16:creationId xmlns:a16="http://schemas.microsoft.com/office/drawing/2014/main" id="{638A1F48-AF57-2147-9569-EB922BA0A242}"/>
              </a:ext>
            </a:extLst>
          </p:cNvPr>
          <p:cNvSpPr/>
          <p:nvPr/>
        </p:nvSpPr>
        <p:spPr>
          <a:xfrm>
            <a:off x="1653208" y="3542491"/>
            <a:ext cx="779410" cy="323675"/>
          </a:xfrm>
          <a:prstGeom prst="roundRect">
            <a:avLst/>
          </a:prstGeom>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t>Satisfied For Deployment</a:t>
            </a:r>
          </a:p>
        </p:txBody>
      </p:sp>
      <p:sp>
        <p:nvSpPr>
          <p:cNvPr id="16" name="Rounded Rectangle 15">
            <a:extLst>
              <a:ext uri="{FF2B5EF4-FFF2-40B4-BE49-F238E27FC236}">
                <a16:creationId xmlns:a16="http://schemas.microsoft.com/office/drawing/2014/main" id="{E3DC9F71-E614-5945-AA99-343AE3E2F4FD}"/>
              </a:ext>
            </a:extLst>
          </p:cNvPr>
          <p:cNvSpPr/>
          <p:nvPr/>
        </p:nvSpPr>
        <p:spPr>
          <a:xfrm>
            <a:off x="1650781" y="3912630"/>
            <a:ext cx="779410" cy="323675"/>
          </a:xfrm>
          <a:prstGeom prst="roundRect">
            <a:avLst/>
          </a:prstGeom>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t>Satisfied in Use</a:t>
            </a:r>
          </a:p>
        </p:txBody>
      </p:sp>
      <p:sp>
        <p:nvSpPr>
          <p:cNvPr id="18" name="Rounded Rectangle 17">
            <a:extLst>
              <a:ext uri="{FF2B5EF4-FFF2-40B4-BE49-F238E27FC236}">
                <a16:creationId xmlns:a16="http://schemas.microsoft.com/office/drawing/2014/main" id="{1DD56B3F-9922-434F-B718-6DF9160A1F1D}"/>
              </a:ext>
            </a:extLst>
          </p:cNvPr>
          <p:cNvSpPr/>
          <p:nvPr/>
        </p:nvSpPr>
        <p:spPr>
          <a:xfrm>
            <a:off x="2468785" y="1359031"/>
            <a:ext cx="842999" cy="202131"/>
          </a:xfrm>
          <a:prstGeom prst="roundRect">
            <a:avLst/>
          </a:prstGeom>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t>Identified</a:t>
            </a:r>
          </a:p>
        </p:txBody>
      </p:sp>
      <p:sp>
        <p:nvSpPr>
          <p:cNvPr id="19" name="Rounded Rectangle 18">
            <a:extLst>
              <a:ext uri="{FF2B5EF4-FFF2-40B4-BE49-F238E27FC236}">
                <a16:creationId xmlns:a16="http://schemas.microsoft.com/office/drawing/2014/main" id="{2C172E64-D066-BE4E-B19B-F37E697776C5}"/>
              </a:ext>
            </a:extLst>
          </p:cNvPr>
          <p:cNvSpPr/>
          <p:nvPr/>
        </p:nvSpPr>
        <p:spPr>
          <a:xfrm>
            <a:off x="2474596" y="1572561"/>
            <a:ext cx="843001" cy="274909"/>
          </a:xfrm>
          <a:prstGeom prst="roundRect">
            <a:avLst/>
          </a:prstGeom>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t>Solution Needed</a:t>
            </a:r>
          </a:p>
        </p:txBody>
      </p:sp>
      <p:sp>
        <p:nvSpPr>
          <p:cNvPr id="20" name="Rounded Rectangle 19">
            <a:extLst>
              <a:ext uri="{FF2B5EF4-FFF2-40B4-BE49-F238E27FC236}">
                <a16:creationId xmlns:a16="http://schemas.microsoft.com/office/drawing/2014/main" id="{275A100C-3E4E-684E-87CC-246C7AAC914B}"/>
              </a:ext>
            </a:extLst>
          </p:cNvPr>
          <p:cNvSpPr/>
          <p:nvPr/>
        </p:nvSpPr>
        <p:spPr>
          <a:xfrm>
            <a:off x="2489268" y="2305368"/>
            <a:ext cx="843001" cy="274909"/>
          </a:xfrm>
          <a:prstGeom prst="roundRect">
            <a:avLst/>
          </a:prstGeom>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solidFill>
                  <a:srgbClr val="FF0000"/>
                </a:solidFill>
              </a:rPr>
              <a:t>Value Established</a:t>
            </a:r>
          </a:p>
        </p:txBody>
      </p:sp>
      <p:sp>
        <p:nvSpPr>
          <p:cNvPr id="21" name="Rounded Rectangle 20">
            <a:extLst>
              <a:ext uri="{FF2B5EF4-FFF2-40B4-BE49-F238E27FC236}">
                <a16:creationId xmlns:a16="http://schemas.microsoft.com/office/drawing/2014/main" id="{17D94390-161D-134E-A5DC-594060D91A24}"/>
              </a:ext>
            </a:extLst>
          </p:cNvPr>
          <p:cNvSpPr/>
          <p:nvPr/>
        </p:nvSpPr>
        <p:spPr>
          <a:xfrm>
            <a:off x="2470225" y="3394082"/>
            <a:ext cx="843001" cy="202131"/>
          </a:xfrm>
          <a:prstGeom prst="roundRect">
            <a:avLst/>
          </a:prstGeom>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t>Viable</a:t>
            </a:r>
          </a:p>
        </p:txBody>
      </p:sp>
      <p:sp>
        <p:nvSpPr>
          <p:cNvPr id="22" name="Rounded Rectangle 21">
            <a:extLst>
              <a:ext uri="{FF2B5EF4-FFF2-40B4-BE49-F238E27FC236}">
                <a16:creationId xmlns:a16="http://schemas.microsoft.com/office/drawing/2014/main" id="{6366DF70-9BA1-4F40-8BCE-3446239FD274}"/>
              </a:ext>
            </a:extLst>
          </p:cNvPr>
          <p:cNvSpPr/>
          <p:nvPr/>
        </p:nvSpPr>
        <p:spPr>
          <a:xfrm>
            <a:off x="2462496" y="3650716"/>
            <a:ext cx="843001" cy="203285"/>
          </a:xfrm>
          <a:prstGeom prst="roundRect">
            <a:avLst/>
          </a:prstGeom>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t>Addressed</a:t>
            </a:r>
          </a:p>
        </p:txBody>
      </p:sp>
      <p:sp>
        <p:nvSpPr>
          <p:cNvPr id="23" name="Rounded Rectangle 22">
            <a:extLst>
              <a:ext uri="{FF2B5EF4-FFF2-40B4-BE49-F238E27FC236}">
                <a16:creationId xmlns:a16="http://schemas.microsoft.com/office/drawing/2014/main" id="{F588E8B6-B6EF-2C47-BB93-3B7DFCB126AA}"/>
              </a:ext>
            </a:extLst>
          </p:cNvPr>
          <p:cNvSpPr/>
          <p:nvPr/>
        </p:nvSpPr>
        <p:spPr>
          <a:xfrm>
            <a:off x="2464998" y="3914498"/>
            <a:ext cx="843001" cy="323675"/>
          </a:xfrm>
          <a:prstGeom prst="roundRect">
            <a:avLst/>
          </a:prstGeom>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t>Benefit Accrued</a:t>
            </a:r>
          </a:p>
        </p:txBody>
      </p:sp>
      <p:sp>
        <p:nvSpPr>
          <p:cNvPr id="136" name="Rounded Rectangle 135">
            <a:extLst>
              <a:ext uri="{FF2B5EF4-FFF2-40B4-BE49-F238E27FC236}">
                <a16:creationId xmlns:a16="http://schemas.microsoft.com/office/drawing/2014/main" id="{252775E8-9B7E-EA47-8FF7-8EAC0D25E04C}"/>
              </a:ext>
            </a:extLst>
          </p:cNvPr>
          <p:cNvSpPr/>
          <p:nvPr/>
        </p:nvSpPr>
        <p:spPr>
          <a:xfrm>
            <a:off x="3519245" y="2284391"/>
            <a:ext cx="779408" cy="202131"/>
          </a:xfrm>
          <a:prstGeom prst="roundRect">
            <a:avLst/>
          </a:prstGeom>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solidFill>
                  <a:srgbClr val="FF0000"/>
                </a:solidFill>
              </a:rPr>
              <a:t>Conceived</a:t>
            </a:r>
          </a:p>
        </p:txBody>
      </p:sp>
      <p:sp>
        <p:nvSpPr>
          <p:cNvPr id="137" name="Rounded Rectangle 136">
            <a:extLst>
              <a:ext uri="{FF2B5EF4-FFF2-40B4-BE49-F238E27FC236}">
                <a16:creationId xmlns:a16="http://schemas.microsoft.com/office/drawing/2014/main" id="{71069B04-DB12-9543-8D5A-FE0EB045EC4C}"/>
              </a:ext>
            </a:extLst>
          </p:cNvPr>
          <p:cNvSpPr/>
          <p:nvPr/>
        </p:nvSpPr>
        <p:spPr>
          <a:xfrm>
            <a:off x="3514108" y="2592892"/>
            <a:ext cx="779410" cy="202131"/>
          </a:xfrm>
          <a:prstGeom prst="roundRect">
            <a:avLst/>
          </a:prstGeom>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solidFill>
                  <a:srgbClr val="FF0000"/>
                </a:solidFill>
              </a:rPr>
              <a:t>Bounded</a:t>
            </a:r>
          </a:p>
        </p:txBody>
      </p:sp>
      <p:sp>
        <p:nvSpPr>
          <p:cNvPr id="140" name="Rounded Rectangle 139">
            <a:extLst>
              <a:ext uri="{FF2B5EF4-FFF2-40B4-BE49-F238E27FC236}">
                <a16:creationId xmlns:a16="http://schemas.microsoft.com/office/drawing/2014/main" id="{B0A5B589-2247-ED49-8AF7-9AB7BB001973}"/>
              </a:ext>
            </a:extLst>
          </p:cNvPr>
          <p:cNvSpPr/>
          <p:nvPr/>
        </p:nvSpPr>
        <p:spPr>
          <a:xfrm>
            <a:off x="3514378" y="2949011"/>
            <a:ext cx="779410" cy="202131"/>
          </a:xfrm>
          <a:prstGeom prst="roundRect">
            <a:avLst/>
          </a:prstGeom>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solidFill>
                  <a:srgbClr val="FF0000"/>
                </a:solidFill>
              </a:rPr>
              <a:t>Coherent</a:t>
            </a:r>
          </a:p>
        </p:txBody>
      </p:sp>
      <p:sp>
        <p:nvSpPr>
          <p:cNvPr id="141" name="Rounded Rectangle 140">
            <a:extLst>
              <a:ext uri="{FF2B5EF4-FFF2-40B4-BE49-F238E27FC236}">
                <a16:creationId xmlns:a16="http://schemas.microsoft.com/office/drawing/2014/main" id="{397F89AB-15F9-AD45-8440-0EA1C18C46C1}"/>
              </a:ext>
            </a:extLst>
          </p:cNvPr>
          <p:cNvSpPr/>
          <p:nvPr/>
        </p:nvSpPr>
        <p:spPr>
          <a:xfrm>
            <a:off x="3518263" y="3481157"/>
            <a:ext cx="779410" cy="202131"/>
          </a:xfrm>
          <a:prstGeom prst="roundRect">
            <a:avLst/>
          </a:prstGeom>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t>Acceptable</a:t>
            </a:r>
          </a:p>
        </p:txBody>
      </p:sp>
      <p:sp>
        <p:nvSpPr>
          <p:cNvPr id="142" name="Rounded Rectangle 141">
            <a:extLst>
              <a:ext uri="{FF2B5EF4-FFF2-40B4-BE49-F238E27FC236}">
                <a16:creationId xmlns:a16="http://schemas.microsoft.com/office/drawing/2014/main" id="{6367EFC3-E736-094C-89EE-D3A57C124CBD}"/>
              </a:ext>
            </a:extLst>
          </p:cNvPr>
          <p:cNvSpPr/>
          <p:nvPr/>
        </p:nvSpPr>
        <p:spPr>
          <a:xfrm>
            <a:off x="3504903" y="3749027"/>
            <a:ext cx="779410" cy="202131"/>
          </a:xfrm>
          <a:prstGeom prst="roundRect">
            <a:avLst/>
          </a:prstGeom>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t>Addressed</a:t>
            </a:r>
          </a:p>
        </p:txBody>
      </p:sp>
      <p:sp>
        <p:nvSpPr>
          <p:cNvPr id="143" name="Rounded Rectangle 142">
            <a:extLst>
              <a:ext uri="{FF2B5EF4-FFF2-40B4-BE49-F238E27FC236}">
                <a16:creationId xmlns:a16="http://schemas.microsoft.com/office/drawing/2014/main" id="{57735520-0275-9F48-96A1-6BDF0351D305}"/>
              </a:ext>
            </a:extLst>
          </p:cNvPr>
          <p:cNvSpPr/>
          <p:nvPr/>
        </p:nvSpPr>
        <p:spPr>
          <a:xfrm>
            <a:off x="3495058" y="4013607"/>
            <a:ext cx="779410" cy="202131"/>
          </a:xfrm>
          <a:prstGeom prst="roundRect">
            <a:avLst/>
          </a:prstGeom>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t>Fulfilled</a:t>
            </a:r>
          </a:p>
        </p:txBody>
      </p:sp>
      <p:sp>
        <p:nvSpPr>
          <p:cNvPr id="145" name="Rounded Rectangle 144">
            <a:extLst>
              <a:ext uri="{FF2B5EF4-FFF2-40B4-BE49-F238E27FC236}">
                <a16:creationId xmlns:a16="http://schemas.microsoft.com/office/drawing/2014/main" id="{42AAF400-0674-584B-BC27-982AB23F6867}"/>
              </a:ext>
            </a:extLst>
          </p:cNvPr>
          <p:cNvSpPr/>
          <p:nvPr/>
        </p:nvSpPr>
        <p:spPr>
          <a:xfrm>
            <a:off x="4318114" y="1359030"/>
            <a:ext cx="842999" cy="250897"/>
          </a:xfrm>
          <a:prstGeom prst="roundRect">
            <a:avLst/>
          </a:prstGeom>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t>Architecture Selected</a:t>
            </a:r>
          </a:p>
        </p:txBody>
      </p:sp>
      <p:sp>
        <p:nvSpPr>
          <p:cNvPr id="146" name="Rounded Rectangle 145">
            <a:extLst>
              <a:ext uri="{FF2B5EF4-FFF2-40B4-BE49-F238E27FC236}">
                <a16:creationId xmlns:a16="http://schemas.microsoft.com/office/drawing/2014/main" id="{08774A17-860B-D241-9491-F32006F87A6B}"/>
              </a:ext>
            </a:extLst>
          </p:cNvPr>
          <p:cNvSpPr/>
          <p:nvPr/>
        </p:nvSpPr>
        <p:spPr>
          <a:xfrm>
            <a:off x="4324225" y="2318139"/>
            <a:ext cx="843001" cy="217631"/>
          </a:xfrm>
          <a:prstGeom prst="roundRect">
            <a:avLst/>
          </a:prstGeom>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solidFill>
                  <a:srgbClr val="FF0000"/>
                </a:solidFill>
              </a:rPr>
              <a:t>Demonstrable</a:t>
            </a:r>
          </a:p>
        </p:txBody>
      </p:sp>
      <p:sp>
        <p:nvSpPr>
          <p:cNvPr id="147" name="Rounded Rectangle 146">
            <a:extLst>
              <a:ext uri="{FF2B5EF4-FFF2-40B4-BE49-F238E27FC236}">
                <a16:creationId xmlns:a16="http://schemas.microsoft.com/office/drawing/2014/main" id="{E2D8A3DE-15CB-FE44-8854-4D4D404A9BE0}"/>
              </a:ext>
            </a:extLst>
          </p:cNvPr>
          <p:cNvSpPr/>
          <p:nvPr/>
        </p:nvSpPr>
        <p:spPr>
          <a:xfrm>
            <a:off x="4324147" y="2966616"/>
            <a:ext cx="843001" cy="200263"/>
          </a:xfrm>
          <a:prstGeom prst="roundRect">
            <a:avLst/>
          </a:prstGeom>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t>Usable</a:t>
            </a:r>
          </a:p>
        </p:txBody>
      </p:sp>
      <p:sp>
        <p:nvSpPr>
          <p:cNvPr id="148" name="Rounded Rectangle 147">
            <a:extLst>
              <a:ext uri="{FF2B5EF4-FFF2-40B4-BE49-F238E27FC236}">
                <a16:creationId xmlns:a16="http://schemas.microsoft.com/office/drawing/2014/main" id="{CAC29E38-96FD-3742-817C-A8212D50D49C}"/>
              </a:ext>
            </a:extLst>
          </p:cNvPr>
          <p:cNvSpPr/>
          <p:nvPr/>
        </p:nvSpPr>
        <p:spPr>
          <a:xfrm>
            <a:off x="4314399" y="3496097"/>
            <a:ext cx="843001" cy="202131"/>
          </a:xfrm>
          <a:prstGeom prst="roundRect">
            <a:avLst/>
          </a:prstGeom>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t>Ready</a:t>
            </a:r>
          </a:p>
        </p:txBody>
      </p:sp>
      <p:sp>
        <p:nvSpPr>
          <p:cNvPr id="149" name="Rounded Rectangle 148">
            <a:extLst>
              <a:ext uri="{FF2B5EF4-FFF2-40B4-BE49-F238E27FC236}">
                <a16:creationId xmlns:a16="http://schemas.microsoft.com/office/drawing/2014/main" id="{5AF10AB8-EEEB-284A-87F9-0114FFE26C7E}"/>
              </a:ext>
            </a:extLst>
          </p:cNvPr>
          <p:cNvSpPr/>
          <p:nvPr/>
        </p:nvSpPr>
        <p:spPr>
          <a:xfrm>
            <a:off x="4323769" y="3760155"/>
            <a:ext cx="843001" cy="200263"/>
          </a:xfrm>
          <a:prstGeom prst="roundRect">
            <a:avLst/>
          </a:prstGeom>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t>Operational</a:t>
            </a:r>
          </a:p>
        </p:txBody>
      </p:sp>
      <p:sp>
        <p:nvSpPr>
          <p:cNvPr id="150" name="Rounded Rectangle 149">
            <a:extLst>
              <a:ext uri="{FF2B5EF4-FFF2-40B4-BE49-F238E27FC236}">
                <a16:creationId xmlns:a16="http://schemas.microsoft.com/office/drawing/2014/main" id="{E7D2008E-C006-084F-880E-464D35139219}"/>
              </a:ext>
            </a:extLst>
          </p:cNvPr>
          <p:cNvSpPr/>
          <p:nvPr/>
        </p:nvSpPr>
        <p:spPr>
          <a:xfrm>
            <a:off x="4321788" y="4015476"/>
            <a:ext cx="843001" cy="200263"/>
          </a:xfrm>
          <a:prstGeom prst="roundRect">
            <a:avLst/>
          </a:prstGeom>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t>Retired</a:t>
            </a:r>
          </a:p>
        </p:txBody>
      </p:sp>
      <p:sp>
        <p:nvSpPr>
          <p:cNvPr id="157" name="Rounded Rectangle 156">
            <a:extLst>
              <a:ext uri="{FF2B5EF4-FFF2-40B4-BE49-F238E27FC236}">
                <a16:creationId xmlns:a16="http://schemas.microsoft.com/office/drawing/2014/main" id="{396FDE07-0E29-3E47-8EB0-CBBCE5EB9C4A}"/>
              </a:ext>
            </a:extLst>
          </p:cNvPr>
          <p:cNvSpPr/>
          <p:nvPr/>
        </p:nvSpPr>
        <p:spPr>
          <a:xfrm>
            <a:off x="5327617" y="1432053"/>
            <a:ext cx="779408" cy="202131"/>
          </a:xfrm>
          <a:prstGeom prst="roundRect">
            <a:avLst/>
          </a:prstGeom>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t>Initiated</a:t>
            </a:r>
          </a:p>
        </p:txBody>
      </p:sp>
      <p:sp>
        <p:nvSpPr>
          <p:cNvPr id="158" name="Rounded Rectangle 157">
            <a:extLst>
              <a:ext uri="{FF2B5EF4-FFF2-40B4-BE49-F238E27FC236}">
                <a16:creationId xmlns:a16="http://schemas.microsoft.com/office/drawing/2014/main" id="{3DA669D8-C8EB-5943-9E41-8DE5A3547D4A}"/>
              </a:ext>
            </a:extLst>
          </p:cNvPr>
          <p:cNvSpPr/>
          <p:nvPr/>
        </p:nvSpPr>
        <p:spPr>
          <a:xfrm>
            <a:off x="5327617" y="1699364"/>
            <a:ext cx="779410" cy="202131"/>
          </a:xfrm>
          <a:prstGeom prst="roundRect">
            <a:avLst/>
          </a:prstGeom>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t>Prepared</a:t>
            </a:r>
          </a:p>
        </p:txBody>
      </p:sp>
      <p:sp>
        <p:nvSpPr>
          <p:cNvPr id="161" name="Rounded Rectangle 160">
            <a:extLst>
              <a:ext uri="{FF2B5EF4-FFF2-40B4-BE49-F238E27FC236}">
                <a16:creationId xmlns:a16="http://schemas.microsoft.com/office/drawing/2014/main" id="{3FFB6D35-5C82-574B-9236-8523EFB05887}"/>
              </a:ext>
            </a:extLst>
          </p:cNvPr>
          <p:cNvSpPr/>
          <p:nvPr/>
        </p:nvSpPr>
        <p:spPr>
          <a:xfrm>
            <a:off x="5320073" y="1945838"/>
            <a:ext cx="779410" cy="202131"/>
          </a:xfrm>
          <a:prstGeom prst="roundRect">
            <a:avLst/>
          </a:prstGeom>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t>Started</a:t>
            </a:r>
          </a:p>
        </p:txBody>
      </p:sp>
      <p:sp>
        <p:nvSpPr>
          <p:cNvPr id="162" name="Rounded Rectangle 161">
            <a:extLst>
              <a:ext uri="{FF2B5EF4-FFF2-40B4-BE49-F238E27FC236}">
                <a16:creationId xmlns:a16="http://schemas.microsoft.com/office/drawing/2014/main" id="{A52402B2-D3ED-EF4D-BED1-BE179DDE50AE}"/>
              </a:ext>
            </a:extLst>
          </p:cNvPr>
          <p:cNvSpPr/>
          <p:nvPr/>
        </p:nvSpPr>
        <p:spPr>
          <a:xfrm>
            <a:off x="5334468" y="2513061"/>
            <a:ext cx="779410" cy="275156"/>
          </a:xfrm>
          <a:prstGeom prst="roundRect">
            <a:avLst/>
          </a:prstGeom>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solidFill>
                  <a:srgbClr val="FF0000"/>
                </a:solidFill>
              </a:rPr>
              <a:t>Under Control</a:t>
            </a:r>
          </a:p>
        </p:txBody>
      </p:sp>
      <p:sp>
        <p:nvSpPr>
          <p:cNvPr id="163" name="Rounded Rectangle 162">
            <a:extLst>
              <a:ext uri="{FF2B5EF4-FFF2-40B4-BE49-F238E27FC236}">
                <a16:creationId xmlns:a16="http://schemas.microsoft.com/office/drawing/2014/main" id="{49885B4E-307D-7849-AE2D-ACD726F1A6CD}"/>
              </a:ext>
            </a:extLst>
          </p:cNvPr>
          <p:cNvSpPr/>
          <p:nvPr/>
        </p:nvSpPr>
        <p:spPr>
          <a:xfrm>
            <a:off x="5334477" y="3746979"/>
            <a:ext cx="779410" cy="202075"/>
          </a:xfrm>
          <a:prstGeom prst="roundRect">
            <a:avLst/>
          </a:prstGeom>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t>Concluded</a:t>
            </a:r>
          </a:p>
        </p:txBody>
      </p:sp>
      <p:sp>
        <p:nvSpPr>
          <p:cNvPr id="164" name="Rounded Rectangle 163">
            <a:extLst>
              <a:ext uri="{FF2B5EF4-FFF2-40B4-BE49-F238E27FC236}">
                <a16:creationId xmlns:a16="http://schemas.microsoft.com/office/drawing/2014/main" id="{7656EC5F-81B4-254F-9C29-67271E46A312}"/>
              </a:ext>
            </a:extLst>
          </p:cNvPr>
          <p:cNvSpPr/>
          <p:nvPr/>
        </p:nvSpPr>
        <p:spPr>
          <a:xfrm>
            <a:off x="5334477" y="4006834"/>
            <a:ext cx="779410" cy="202131"/>
          </a:xfrm>
          <a:prstGeom prst="roundRect">
            <a:avLst/>
          </a:prstGeom>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t>Closed</a:t>
            </a:r>
          </a:p>
        </p:txBody>
      </p:sp>
      <p:sp>
        <p:nvSpPr>
          <p:cNvPr id="166" name="Rounded Rectangle 165">
            <a:extLst>
              <a:ext uri="{FF2B5EF4-FFF2-40B4-BE49-F238E27FC236}">
                <a16:creationId xmlns:a16="http://schemas.microsoft.com/office/drawing/2014/main" id="{843A00F4-4064-9647-84A7-23982A6D3517}"/>
              </a:ext>
            </a:extLst>
          </p:cNvPr>
          <p:cNvSpPr/>
          <p:nvPr/>
        </p:nvSpPr>
        <p:spPr>
          <a:xfrm>
            <a:off x="6143407" y="2244587"/>
            <a:ext cx="842999" cy="202131"/>
          </a:xfrm>
          <a:prstGeom prst="roundRect">
            <a:avLst/>
          </a:prstGeom>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solidFill>
                  <a:srgbClr val="FF0000"/>
                </a:solidFill>
              </a:rPr>
              <a:t>Seeded</a:t>
            </a:r>
          </a:p>
        </p:txBody>
      </p:sp>
      <p:sp>
        <p:nvSpPr>
          <p:cNvPr id="167" name="Rounded Rectangle 166">
            <a:extLst>
              <a:ext uri="{FF2B5EF4-FFF2-40B4-BE49-F238E27FC236}">
                <a16:creationId xmlns:a16="http://schemas.microsoft.com/office/drawing/2014/main" id="{F50C2192-98BA-6B4A-BC39-55BC8D318C2F}"/>
              </a:ext>
            </a:extLst>
          </p:cNvPr>
          <p:cNvSpPr/>
          <p:nvPr/>
        </p:nvSpPr>
        <p:spPr>
          <a:xfrm>
            <a:off x="6153100" y="2486538"/>
            <a:ext cx="843001" cy="196616"/>
          </a:xfrm>
          <a:prstGeom prst="roundRect">
            <a:avLst/>
          </a:prstGeom>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solidFill>
                  <a:srgbClr val="FF0000"/>
                </a:solidFill>
              </a:rPr>
              <a:t>Formed</a:t>
            </a:r>
          </a:p>
        </p:txBody>
      </p:sp>
      <p:sp>
        <p:nvSpPr>
          <p:cNvPr id="168" name="Rounded Rectangle 167">
            <a:extLst>
              <a:ext uri="{FF2B5EF4-FFF2-40B4-BE49-F238E27FC236}">
                <a16:creationId xmlns:a16="http://schemas.microsoft.com/office/drawing/2014/main" id="{FC24A023-0834-B044-8073-AE1B6CB9DCB3}"/>
              </a:ext>
            </a:extLst>
          </p:cNvPr>
          <p:cNvSpPr/>
          <p:nvPr/>
        </p:nvSpPr>
        <p:spPr>
          <a:xfrm>
            <a:off x="6153100" y="2740053"/>
            <a:ext cx="843001" cy="200263"/>
          </a:xfrm>
          <a:prstGeom prst="roundRect">
            <a:avLst/>
          </a:prstGeom>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solidFill>
                  <a:srgbClr val="FF0000"/>
                </a:solidFill>
              </a:rPr>
              <a:t>Collaborating</a:t>
            </a:r>
          </a:p>
        </p:txBody>
      </p:sp>
      <p:sp>
        <p:nvSpPr>
          <p:cNvPr id="169" name="Rounded Rectangle 168">
            <a:extLst>
              <a:ext uri="{FF2B5EF4-FFF2-40B4-BE49-F238E27FC236}">
                <a16:creationId xmlns:a16="http://schemas.microsoft.com/office/drawing/2014/main" id="{6A5B53C8-C00E-6C43-A8FA-77A02716AA42}"/>
              </a:ext>
            </a:extLst>
          </p:cNvPr>
          <p:cNvSpPr/>
          <p:nvPr/>
        </p:nvSpPr>
        <p:spPr>
          <a:xfrm>
            <a:off x="6146811" y="2983130"/>
            <a:ext cx="843001" cy="202131"/>
          </a:xfrm>
          <a:prstGeom prst="roundRect">
            <a:avLst/>
          </a:prstGeom>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solidFill>
                  <a:srgbClr val="FF0000"/>
                </a:solidFill>
              </a:rPr>
              <a:t>Performing</a:t>
            </a:r>
          </a:p>
        </p:txBody>
      </p:sp>
      <p:sp>
        <p:nvSpPr>
          <p:cNvPr id="170" name="Rounded Rectangle 169">
            <a:extLst>
              <a:ext uri="{FF2B5EF4-FFF2-40B4-BE49-F238E27FC236}">
                <a16:creationId xmlns:a16="http://schemas.microsoft.com/office/drawing/2014/main" id="{652C2CF4-1DE1-6140-9B17-EFDBDF926702}"/>
              </a:ext>
            </a:extLst>
          </p:cNvPr>
          <p:cNvSpPr/>
          <p:nvPr/>
        </p:nvSpPr>
        <p:spPr>
          <a:xfrm>
            <a:off x="6136811" y="4007143"/>
            <a:ext cx="843001" cy="202131"/>
          </a:xfrm>
          <a:prstGeom prst="roundRect">
            <a:avLst/>
          </a:prstGeom>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t>Adjourned</a:t>
            </a:r>
          </a:p>
        </p:txBody>
      </p:sp>
      <p:sp>
        <p:nvSpPr>
          <p:cNvPr id="178" name="Rounded Rectangle 177">
            <a:extLst>
              <a:ext uri="{FF2B5EF4-FFF2-40B4-BE49-F238E27FC236}">
                <a16:creationId xmlns:a16="http://schemas.microsoft.com/office/drawing/2014/main" id="{82EB3E33-E451-C749-98F7-54AA3ECA8B18}"/>
              </a:ext>
            </a:extLst>
          </p:cNvPr>
          <p:cNvSpPr/>
          <p:nvPr/>
        </p:nvSpPr>
        <p:spPr>
          <a:xfrm>
            <a:off x="7113549" y="1278636"/>
            <a:ext cx="842999" cy="274908"/>
          </a:xfrm>
          <a:prstGeom prst="roundRect">
            <a:avLst/>
          </a:prstGeom>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solidFill>
                  <a:srgbClr val="FF0000"/>
                </a:solidFill>
              </a:rPr>
              <a:t>Principles Established</a:t>
            </a:r>
          </a:p>
        </p:txBody>
      </p:sp>
      <p:sp>
        <p:nvSpPr>
          <p:cNvPr id="179" name="Rounded Rectangle 178">
            <a:extLst>
              <a:ext uri="{FF2B5EF4-FFF2-40B4-BE49-F238E27FC236}">
                <a16:creationId xmlns:a16="http://schemas.microsoft.com/office/drawing/2014/main" id="{8C83B9C5-B226-BB44-89A8-8BBBC6DB9A95}"/>
              </a:ext>
            </a:extLst>
          </p:cNvPr>
          <p:cNvSpPr/>
          <p:nvPr/>
        </p:nvSpPr>
        <p:spPr>
          <a:xfrm>
            <a:off x="7113549" y="1603170"/>
            <a:ext cx="843001" cy="274909"/>
          </a:xfrm>
          <a:prstGeom prst="roundRect">
            <a:avLst/>
          </a:prstGeom>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solidFill>
                  <a:srgbClr val="FF0000"/>
                </a:solidFill>
              </a:rPr>
              <a:t>Foundation Established</a:t>
            </a:r>
          </a:p>
        </p:txBody>
      </p:sp>
      <p:sp>
        <p:nvSpPr>
          <p:cNvPr id="180" name="Rounded Rectangle 179">
            <a:extLst>
              <a:ext uri="{FF2B5EF4-FFF2-40B4-BE49-F238E27FC236}">
                <a16:creationId xmlns:a16="http://schemas.microsoft.com/office/drawing/2014/main" id="{F8A43212-BD58-4147-9B4C-40A35FA45E97}"/>
              </a:ext>
            </a:extLst>
          </p:cNvPr>
          <p:cNvSpPr/>
          <p:nvPr/>
        </p:nvSpPr>
        <p:spPr>
          <a:xfrm>
            <a:off x="7119794" y="1921948"/>
            <a:ext cx="843001" cy="202131"/>
          </a:xfrm>
          <a:prstGeom prst="roundRect">
            <a:avLst/>
          </a:prstGeom>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solidFill>
                  <a:srgbClr val="FF0000"/>
                </a:solidFill>
              </a:rPr>
              <a:t>In Use</a:t>
            </a:r>
          </a:p>
        </p:txBody>
      </p:sp>
      <p:sp>
        <p:nvSpPr>
          <p:cNvPr id="181" name="Rounded Rectangle 180">
            <a:extLst>
              <a:ext uri="{FF2B5EF4-FFF2-40B4-BE49-F238E27FC236}">
                <a16:creationId xmlns:a16="http://schemas.microsoft.com/office/drawing/2014/main" id="{33BF293D-7E6E-7C4F-8A62-EFE08CB6C72D}"/>
              </a:ext>
            </a:extLst>
          </p:cNvPr>
          <p:cNvSpPr/>
          <p:nvPr/>
        </p:nvSpPr>
        <p:spPr>
          <a:xfrm>
            <a:off x="7022775" y="3477283"/>
            <a:ext cx="843001" cy="202131"/>
          </a:xfrm>
          <a:prstGeom prst="roundRect">
            <a:avLst/>
          </a:prstGeom>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t>In Place</a:t>
            </a:r>
          </a:p>
        </p:txBody>
      </p:sp>
      <p:sp>
        <p:nvSpPr>
          <p:cNvPr id="182" name="Rounded Rectangle 181">
            <a:extLst>
              <a:ext uri="{FF2B5EF4-FFF2-40B4-BE49-F238E27FC236}">
                <a16:creationId xmlns:a16="http://schemas.microsoft.com/office/drawing/2014/main" id="{E09AC8D9-7659-F24B-9C63-B8A8624DFDF5}"/>
              </a:ext>
            </a:extLst>
          </p:cNvPr>
          <p:cNvSpPr/>
          <p:nvPr/>
        </p:nvSpPr>
        <p:spPr>
          <a:xfrm>
            <a:off x="7010659" y="3749027"/>
            <a:ext cx="843001" cy="202131"/>
          </a:xfrm>
          <a:prstGeom prst="roundRect">
            <a:avLst/>
          </a:prstGeom>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t>Working Well</a:t>
            </a:r>
          </a:p>
        </p:txBody>
      </p:sp>
      <p:sp>
        <p:nvSpPr>
          <p:cNvPr id="183" name="Rounded Rectangle 182">
            <a:extLst>
              <a:ext uri="{FF2B5EF4-FFF2-40B4-BE49-F238E27FC236}">
                <a16:creationId xmlns:a16="http://schemas.microsoft.com/office/drawing/2014/main" id="{C91DA041-A666-6445-9B5F-90E281EEB41E}"/>
              </a:ext>
            </a:extLst>
          </p:cNvPr>
          <p:cNvSpPr/>
          <p:nvPr/>
        </p:nvSpPr>
        <p:spPr>
          <a:xfrm>
            <a:off x="7010660" y="3999979"/>
            <a:ext cx="843001" cy="202131"/>
          </a:xfrm>
          <a:prstGeom prst="roundRect">
            <a:avLst/>
          </a:prstGeom>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t>Retired</a:t>
            </a:r>
          </a:p>
        </p:txBody>
      </p:sp>
      <p:grpSp>
        <p:nvGrpSpPr>
          <p:cNvPr id="3" name="Group 2">
            <a:extLst>
              <a:ext uri="{FF2B5EF4-FFF2-40B4-BE49-F238E27FC236}">
                <a16:creationId xmlns:a16="http://schemas.microsoft.com/office/drawing/2014/main" id="{9AB24DB6-D946-A84B-873F-0F978B2346F8}"/>
              </a:ext>
            </a:extLst>
          </p:cNvPr>
          <p:cNvGrpSpPr/>
          <p:nvPr/>
        </p:nvGrpSpPr>
        <p:grpSpPr>
          <a:xfrm>
            <a:off x="989751" y="2003446"/>
            <a:ext cx="7019930" cy="338554"/>
            <a:chOff x="176667" y="2671265"/>
            <a:chExt cx="9359907" cy="451406"/>
          </a:xfrm>
        </p:grpSpPr>
        <p:cxnSp>
          <p:nvCxnSpPr>
            <p:cNvPr id="186" name="Straight Arrow Connector 185">
              <a:extLst>
                <a:ext uri="{FF2B5EF4-FFF2-40B4-BE49-F238E27FC236}">
                  <a16:creationId xmlns:a16="http://schemas.microsoft.com/office/drawing/2014/main" id="{5C9F01EF-A638-334D-A01B-73FAE91F8F0D}"/>
                </a:ext>
              </a:extLst>
            </p:cNvPr>
            <p:cNvCxnSpPr>
              <a:cxnSpLocks/>
            </p:cNvCxnSpPr>
            <p:nvPr/>
          </p:nvCxnSpPr>
          <p:spPr>
            <a:xfrm>
              <a:off x="865729" y="2956697"/>
              <a:ext cx="8670845" cy="2959"/>
            </a:xfrm>
            <a:prstGeom prst="straightConnector1">
              <a:avLst/>
            </a:prstGeom>
            <a:ln w="41275">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190" name="TextBox 189">
              <a:extLst>
                <a:ext uri="{FF2B5EF4-FFF2-40B4-BE49-F238E27FC236}">
                  <a16:creationId xmlns:a16="http://schemas.microsoft.com/office/drawing/2014/main" id="{886E01DA-CB51-0547-A291-98141D5764CB}"/>
                </a:ext>
              </a:extLst>
            </p:cNvPr>
            <p:cNvSpPr txBox="1"/>
            <p:nvPr/>
          </p:nvSpPr>
          <p:spPr>
            <a:xfrm>
              <a:off x="176667" y="2671265"/>
              <a:ext cx="686889" cy="451406"/>
            </a:xfrm>
            <a:prstGeom prst="rect">
              <a:avLst/>
            </a:prstGeom>
            <a:noFill/>
          </p:spPr>
          <p:txBody>
            <a:bodyPr wrap="square" rtlCol="0">
              <a:spAutoFit/>
            </a:bodyPr>
            <a:lstStyle/>
            <a:p>
              <a:r>
                <a:rPr lang="en-US" sz="800" dirty="0"/>
                <a:t>Where we are</a:t>
              </a:r>
            </a:p>
          </p:txBody>
        </p:sp>
      </p:grpSp>
      <p:grpSp>
        <p:nvGrpSpPr>
          <p:cNvPr id="5" name="Group 4">
            <a:extLst>
              <a:ext uri="{FF2B5EF4-FFF2-40B4-BE49-F238E27FC236}">
                <a16:creationId xmlns:a16="http://schemas.microsoft.com/office/drawing/2014/main" id="{46C7CE1F-F8F7-B242-B6A8-69B1250D07A7}"/>
              </a:ext>
            </a:extLst>
          </p:cNvPr>
          <p:cNvGrpSpPr/>
          <p:nvPr/>
        </p:nvGrpSpPr>
        <p:grpSpPr>
          <a:xfrm>
            <a:off x="948430" y="2949010"/>
            <a:ext cx="7063342" cy="461665"/>
            <a:chOff x="121573" y="3932014"/>
            <a:chExt cx="9417789" cy="615554"/>
          </a:xfrm>
        </p:grpSpPr>
        <p:cxnSp>
          <p:nvCxnSpPr>
            <p:cNvPr id="189" name="Straight Arrow Connector 188">
              <a:extLst>
                <a:ext uri="{FF2B5EF4-FFF2-40B4-BE49-F238E27FC236}">
                  <a16:creationId xmlns:a16="http://schemas.microsoft.com/office/drawing/2014/main" id="{7C6D5F3C-C7DD-1B4B-8186-ED2D2F621B48}"/>
                </a:ext>
              </a:extLst>
            </p:cNvPr>
            <p:cNvCxnSpPr>
              <a:cxnSpLocks/>
            </p:cNvCxnSpPr>
            <p:nvPr/>
          </p:nvCxnSpPr>
          <p:spPr>
            <a:xfrm flipV="1">
              <a:off x="838915" y="4318674"/>
              <a:ext cx="8700447" cy="2612"/>
            </a:xfrm>
            <a:prstGeom prst="straightConnector1">
              <a:avLst/>
            </a:prstGeom>
            <a:ln w="41275">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191" name="TextBox 190">
              <a:extLst>
                <a:ext uri="{FF2B5EF4-FFF2-40B4-BE49-F238E27FC236}">
                  <a16:creationId xmlns:a16="http://schemas.microsoft.com/office/drawing/2014/main" id="{6F8FD296-F4DF-C049-92F3-5D95E44510AA}"/>
                </a:ext>
              </a:extLst>
            </p:cNvPr>
            <p:cNvSpPr txBox="1"/>
            <p:nvPr/>
          </p:nvSpPr>
          <p:spPr>
            <a:xfrm>
              <a:off x="121573" y="3932014"/>
              <a:ext cx="828245" cy="615554"/>
            </a:xfrm>
            <a:prstGeom prst="rect">
              <a:avLst/>
            </a:prstGeom>
            <a:noFill/>
          </p:spPr>
          <p:txBody>
            <a:bodyPr wrap="square" rtlCol="0">
              <a:spAutoFit/>
            </a:bodyPr>
            <a:lstStyle/>
            <a:p>
              <a:r>
                <a:rPr lang="en-US" sz="800" dirty="0"/>
                <a:t>Where we want to go next</a:t>
              </a:r>
            </a:p>
          </p:txBody>
        </p:sp>
      </p:grpSp>
    </p:spTree>
    <p:extLst>
      <p:ext uri="{BB962C8B-B14F-4D97-AF65-F5344CB8AC3E}">
        <p14:creationId xmlns:p14="http://schemas.microsoft.com/office/powerpoint/2010/main" val="1671007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C1C02-5DA8-4047-AE6C-FDF7360D9339}"/>
              </a:ext>
            </a:extLst>
          </p:cNvPr>
          <p:cNvSpPr>
            <a:spLocks noGrp="1"/>
          </p:cNvSpPr>
          <p:nvPr>
            <p:ph type="title"/>
          </p:nvPr>
        </p:nvSpPr>
        <p:spPr>
          <a:xfrm>
            <a:off x="1610216" y="1599923"/>
            <a:ext cx="5667101" cy="1598899"/>
          </a:xfrm>
        </p:spPr>
        <p:txBody>
          <a:bodyPr/>
          <a:lstStyle/>
          <a:p>
            <a:r>
              <a:rPr lang="en-US" dirty="0" err="1"/>
              <a:t>Organise</a:t>
            </a:r>
            <a:r>
              <a:rPr lang="en-US" dirty="0"/>
              <a:t> Lifecycles </a:t>
            </a:r>
          </a:p>
        </p:txBody>
      </p:sp>
    </p:spTree>
    <p:extLst>
      <p:ext uri="{BB962C8B-B14F-4D97-AF65-F5344CB8AC3E}">
        <p14:creationId xmlns:p14="http://schemas.microsoft.com/office/powerpoint/2010/main" val="18200595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0DDED0-10DC-7140-A685-63DF5198AD4F}"/>
              </a:ext>
            </a:extLst>
          </p:cNvPr>
          <p:cNvSpPr>
            <a:spLocks noGrp="1"/>
          </p:cNvSpPr>
          <p:nvPr>
            <p:ph type="title"/>
          </p:nvPr>
        </p:nvSpPr>
        <p:spPr/>
        <p:txBody>
          <a:bodyPr/>
          <a:lstStyle/>
          <a:p>
            <a:r>
              <a:rPr lang="en-US" dirty="0"/>
              <a:t>A method may have a defined Lifecycle by Phases or Gates</a:t>
            </a:r>
          </a:p>
        </p:txBody>
      </p:sp>
      <p:grpSp>
        <p:nvGrpSpPr>
          <p:cNvPr id="4" name="Group 3">
            <a:extLst>
              <a:ext uri="{FF2B5EF4-FFF2-40B4-BE49-F238E27FC236}">
                <a16:creationId xmlns:a16="http://schemas.microsoft.com/office/drawing/2014/main" id="{4D20E05C-803F-B440-BABC-27F28130F232}"/>
              </a:ext>
            </a:extLst>
          </p:cNvPr>
          <p:cNvGrpSpPr/>
          <p:nvPr/>
        </p:nvGrpSpPr>
        <p:grpSpPr>
          <a:xfrm>
            <a:off x="1121766" y="1052854"/>
            <a:ext cx="6502527" cy="1139769"/>
            <a:chOff x="580853" y="1152670"/>
            <a:chExt cx="7137995" cy="1518508"/>
          </a:xfrm>
        </p:grpSpPr>
        <p:graphicFrame>
          <p:nvGraphicFramePr>
            <p:cNvPr id="5" name="Diagram 4">
              <a:extLst>
                <a:ext uri="{FF2B5EF4-FFF2-40B4-BE49-F238E27FC236}">
                  <a16:creationId xmlns:a16="http://schemas.microsoft.com/office/drawing/2014/main" id="{E899ACC4-5AA1-F64A-A3DD-230D3F27D9A1}"/>
                </a:ext>
              </a:extLst>
            </p:cNvPr>
            <p:cNvGraphicFramePr/>
            <p:nvPr>
              <p:extLst>
                <p:ext uri="{D42A27DB-BD31-4B8C-83A1-F6EECF244321}">
                  <p14:modId xmlns:p14="http://schemas.microsoft.com/office/powerpoint/2010/main" val="3572357762"/>
                </p:ext>
              </p:extLst>
            </p:nvPr>
          </p:nvGraphicFramePr>
          <p:xfrm>
            <a:off x="580853" y="1152672"/>
            <a:ext cx="1979183" cy="15185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Diagram 9">
              <a:extLst>
                <a:ext uri="{FF2B5EF4-FFF2-40B4-BE49-F238E27FC236}">
                  <a16:creationId xmlns:a16="http://schemas.microsoft.com/office/drawing/2014/main" id="{37BD97FC-A3DF-A845-843E-C3DFD1EA49A8}"/>
                </a:ext>
              </a:extLst>
            </p:cNvPr>
            <p:cNvGraphicFramePr/>
            <p:nvPr>
              <p:extLst>
                <p:ext uri="{D42A27DB-BD31-4B8C-83A1-F6EECF244321}">
                  <p14:modId xmlns:p14="http://schemas.microsoft.com/office/powerpoint/2010/main" val="1341049479"/>
                </p:ext>
              </p:extLst>
            </p:nvPr>
          </p:nvGraphicFramePr>
          <p:xfrm>
            <a:off x="2284963" y="1152671"/>
            <a:ext cx="1979183" cy="151850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1" name="Diagram 10">
              <a:extLst>
                <a:ext uri="{FF2B5EF4-FFF2-40B4-BE49-F238E27FC236}">
                  <a16:creationId xmlns:a16="http://schemas.microsoft.com/office/drawing/2014/main" id="{389A17A8-32CC-A34B-BCAB-2675EAE5EB89}"/>
                </a:ext>
              </a:extLst>
            </p:cNvPr>
            <p:cNvGraphicFramePr/>
            <p:nvPr>
              <p:extLst>
                <p:ext uri="{D42A27DB-BD31-4B8C-83A1-F6EECF244321}">
                  <p14:modId xmlns:p14="http://schemas.microsoft.com/office/powerpoint/2010/main" val="133700157"/>
                </p:ext>
              </p:extLst>
            </p:nvPr>
          </p:nvGraphicFramePr>
          <p:xfrm>
            <a:off x="3989072" y="1152670"/>
            <a:ext cx="1979183" cy="1518506"/>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2" name="Diagram 11">
              <a:extLst>
                <a:ext uri="{FF2B5EF4-FFF2-40B4-BE49-F238E27FC236}">
                  <a16:creationId xmlns:a16="http://schemas.microsoft.com/office/drawing/2014/main" id="{3233FF9C-7AE6-084A-A6B4-7951934CF4F6}"/>
                </a:ext>
              </a:extLst>
            </p:cNvPr>
            <p:cNvGraphicFramePr/>
            <p:nvPr>
              <p:extLst>
                <p:ext uri="{D42A27DB-BD31-4B8C-83A1-F6EECF244321}">
                  <p14:modId xmlns:p14="http://schemas.microsoft.com/office/powerpoint/2010/main" val="3514563106"/>
                </p:ext>
              </p:extLst>
            </p:nvPr>
          </p:nvGraphicFramePr>
          <p:xfrm>
            <a:off x="5739665" y="1152670"/>
            <a:ext cx="1979183" cy="1518506"/>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2" name="Right Arrow 1">
              <a:extLst>
                <a:ext uri="{FF2B5EF4-FFF2-40B4-BE49-F238E27FC236}">
                  <a16:creationId xmlns:a16="http://schemas.microsoft.com/office/drawing/2014/main" id="{D5ED7FD2-F6D6-9446-A981-A6BF7723804B}"/>
                </a:ext>
              </a:extLst>
            </p:cNvPr>
            <p:cNvSpPr/>
            <p:nvPr/>
          </p:nvSpPr>
          <p:spPr>
            <a:xfrm>
              <a:off x="2238479" y="1735276"/>
              <a:ext cx="415637" cy="353291"/>
            </a:xfrm>
            <a:prstGeom prst="rightArrow">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400"/>
            </a:p>
          </p:txBody>
        </p:sp>
        <p:sp>
          <p:nvSpPr>
            <p:cNvPr id="13" name="Right Arrow 12">
              <a:extLst>
                <a:ext uri="{FF2B5EF4-FFF2-40B4-BE49-F238E27FC236}">
                  <a16:creationId xmlns:a16="http://schemas.microsoft.com/office/drawing/2014/main" id="{C46F0C40-6571-F944-B1D4-030D4E06F06E}"/>
                </a:ext>
              </a:extLst>
            </p:cNvPr>
            <p:cNvSpPr/>
            <p:nvPr/>
          </p:nvSpPr>
          <p:spPr>
            <a:xfrm>
              <a:off x="3942589" y="1735276"/>
              <a:ext cx="415637" cy="353291"/>
            </a:xfrm>
            <a:prstGeom prst="rightArrow">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400"/>
            </a:p>
          </p:txBody>
        </p:sp>
        <p:sp>
          <p:nvSpPr>
            <p:cNvPr id="14" name="Right Arrow 13">
              <a:extLst>
                <a:ext uri="{FF2B5EF4-FFF2-40B4-BE49-F238E27FC236}">
                  <a16:creationId xmlns:a16="http://schemas.microsoft.com/office/drawing/2014/main" id="{05EC30A0-31C6-9D46-ADE2-99A4DE44D0A9}"/>
                </a:ext>
              </a:extLst>
            </p:cNvPr>
            <p:cNvSpPr/>
            <p:nvPr/>
          </p:nvSpPr>
          <p:spPr>
            <a:xfrm>
              <a:off x="5646698" y="1735276"/>
              <a:ext cx="415637" cy="353291"/>
            </a:xfrm>
            <a:prstGeom prst="rightArrow">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400"/>
            </a:p>
          </p:txBody>
        </p:sp>
      </p:grpSp>
      <p:sp>
        <p:nvSpPr>
          <p:cNvPr id="15" name="TextBox 14">
            <a:extLst>
              <a:ext uri="{FF2B5EF4-FFF2-40B4-BE49-F238E27FC236}">
                <a16:creationId xmlns:a16="http://schemas.microsoft.com/office/drawing/2014/main" id="{24C08F51-7B72-0E41-9826-875A87A3728B}"/>
              </a:ext>
            </a:extLst>
          </p:cNvPr>
          <p:cNvSpPr txBox="1"/>
          <p:nvPr/>
        </p:nvSpPr>
        <p:spPr>
          <a:xfrm>
            <a:off x="358776" y="660036"/>
            <a:ext cx="3186321" cy="328423"/>
          </a:xfrm>
          <a:prstGeom prst="rect">
            <a:avLst/>
          </a:prstGeom>
          <a:noFill/>
        </p:spPr>
        <p:txBody>
          <a:bodyPr wrap="none" rtlCol="0">
            <a:spAutoFit/>
          </a:bodyPr>
          <a:lstStyle/>
          <a:p>
            <a:r>
              <a:rPr lang="en-US" dirty="0"/>
              <a:t>Agile has no Lifecycle Phases or Gates</a:t>
            </a:r>
          </a:p>
        </p:txBody>
      </p:sp>
      <p:sp>
        <p:nvSpPr>
          <p:cNvPr id="16" name="TextBox 15">
            <a:extLst>
              <a:ext uri="{FF2B5EF4-FFF2-40B4-BE49-F238E27FC236}">
                <a16:creationId xmlns:a16="http://schemas.microsoft.com/office/drawing/2014/main" id="{71ED4A0A-BA24-FB4D-BAD7-2A8CAC57DC3C}"/>
              </a:ext>
            </a:extLst>
          </p:cNvPr>
          <p:cNvSpPr txBox="1"/>
          <p:nvPr/>
        </p:nvSpPr>
        <p:spPr>
          <a:xfrm>
            <a:off x="358774" y="2192621"/>
            <a:ext cx="915507" cy="328423"/>
          </a:xfrm>
          <a:prstGeom prst="rect">
            <a:avLst/>
          </a:prstGeom>
          <a:noFill/>
        </p:spPr>
        <p:txBody>
          <a:bodyPr wrap="none" rtlCol="0">
            <a:spAutoFit/>
          </a:bodyPr>
          <a:lstStyle/>
          <a:p>
            <a:r>
              <a:rPr lang="en-US" dirty="0"/>
              <a:t>Waterfall</a:t>
            </a:r>
          </a:p>
        </p:txBody>
      </p:sp>
      <p:sp>
        <p:nvSpPr>
          <p:cNvPr id="17" name="TextBox 16">
            <a:extLst>
              <a:ext uri="{FF2B5EF4-FFF2-40B4-BE49-F238E27FC236}">
                <a16:creationId xmlns:a16="http://schemas.microsoft.com/office/drawing/2014/main" id="{B30CDF61-DE84-9E45-9566-D3E92EF056C9}"/>
              </a:ext>
            </a:extLst>
          </p:cNvPr>
          <p:cNvSpPr txBox="1"/>
          <p:nvPr/>
        </p:nvSpPr>
        <p:spPr>
          <a:xfrm>
            <a:off x="356312" y="3467199"/>
            <a:ext cx="519694" cy="328423"/>
          </a:xfrm>
          <a:prstGeom prst="rect">
            <a:avLst/>
          </a:prstGeom>
          <a:noFill/>
        </p:spPr>
        <p:txBody>
          <a:bodyPr wrap="none" rtlCol="0">
            <a:spAutoFit/>
          </a:bodyPr>
          <a:lstStyle/>
          <a:p>
            <a:r>
              <a:rPr lang="en-US" dirty="0"/>
              <a:t>RUP</a:t>
            </a:r>
          </a:p>
        </p:txBody>
      </p:sp>
      <p:sp>
        <p:nvSpPr>
          <p:cNvPr id="6" name="Rectangle 5">
            <a:extLst>
              <a:ext uri="{FF2B5EF4-FFF2-40B4-BE49-F238E27FC236}">
                <a16:creationId xmlns:a16="http://schemas.microsoft.com/office/drawing/2014/main" id="{943E3EED-ED4D-824F-97CB-AB0EF2C51C63}"/>
              </a:ext>
            </a:extLst>
          </p:cNvPr>
          <p:cNvSpPr/>
          <p:nvPr/>
        </p:nvSpPr>
        <p:spPr>
          <a:xfrm>
            <a:off x="816528" y="3904510"/>
            <a:ext cx="1326524" cy="63106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Inception</a:t>
            </a:r>
          </a:p>
        </p:txBody>
      </p:sp>
      <p:sp>
        <p:nvSpPr>
          <p:cNvPr id="18" name="Rectangle 17">
            <a:extLst>
              <a:ext uri="{FF2B5EF4-FFF2-40B4-BE49-F238E27FC236}">
                <a16:creationId xmlns:a16="http://schemas.microsoft.com/office/drawing/2014/main" id="{3E26B446-65D1-3542-8D54-3463ACA670E9}"/>
              </a:ext>
            </a:extLst>
          </p:cNvPr>
          <p:cNvSpPr/>
          <p:nvPr/>
        </p:nvSpPr>
        <p:spPr>
          <a:xfrm>
            <a:off x="2625380" y="3904510"/>
            <a:ext cx="1326524" cy="63106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Elaboration</a:t>
            </a:r>
          </a:p>
        </p:txBody>
      </p:sp>
      <p:sp>
        <p:nvSpPr>
          <p:cNvPr id="19" name="Rectangle 18">
            <a:extLst>
              <a:ext uri="{FF2B5EF4-FFF2-40B4-BE49-F238E27FC236}">
                <a16:creationId xmlns:a16="http://schemas.microsoft.com/office/drawing/2014/main" id="{FC3F7DA1-48A1-FD4C-9866-3D4CE6F16EC5}"/>
              </a:ext>
            </a:extLst>
          </p:cNvPr>
          <p:cNvSpPr/>
          <p:nvPr/>
        </p:nvSpPr>
        <p:spPr>
          <a:xfrm>
            <a:off x="4556414" y="3909869"/>
            <a:ext cx="1326524" cy="63106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Construction</a:t>
            </a:r>
          </a:p>
        </p:txBody>
      </p:sp>
      <p:sp>
        <p:nvSpPr>
          <p:cNvPr id="20" name="Rectangle 19">
            <a:extLst>
              <a:ext uri="{FF2B5EF4-FFF2-40B4-BE49-F238E27FC236}">
                <a16:creationId xmlns:a16="http://schemas.microsoft.com/office/drawing/2014/main" id="{36A39398-5125-1940-AA75-676BC214576D}"/>
              </a:ext>
            </a:extLst>
          </p:cNvPr>
          <p:cNvSpPr/>
          <p:nvPr/>
        </p:nvSpPr>
        <p:spPr>
          <a:xfrm>
            <a:off x="6487448" y="3904510"/>
            <a:ext cx="1326524" cy="63106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Transition</a:t>
            </a:r>
          </a:p>
        </p:txBody>
      </p:sp>
      <p:sp>
        <p:nvSpPr>
          <p:cNvPr id="21" name="Right Arrow 20">
            <a:extLst>
              <a:ext uri="{FF2B5EF4-FFF2-40B4-BE49-F238E27FC236}">
                <a16:creationId xmlns:a16="http://schemas.microsoft.com/office/drawing/2014/main" id="{E1D83F22-BBEE-FD43-80DF-74206A2CB15C}"/>
              </a:ext>
            </a:extLst>
          </p:cNvPr>
          <p:cNvSpPr/>
          <p:nvPr/>
        </p:nvSpPr>
        <p:spPr>
          <a:xfrm>
            <a:off x="5986632" y="4087454"/>
            <a:ext cx="378634" cy="265175"/>
          </a:xfrm>
          <a:prstGeom prst="rightArrow">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151"/>
          </a:p>
        </p:txBody>
      </p:sp>
      <p:sp>
        <p:nvSpPr>
          <p:cNvPr id="22" name="Right Arrow 21">
            <a:extLst>
              <a:ext uri="{FF2B5EF4-FFF2-40B4-BE49-F238E27FC236}">
                <a16:creationId xmlns:a16="http://schemas.microsoft.com/office/drawing/2014/main" id="{2CB3A1B2-E9FE-9042-A485-0110D3614D68}"/>
              </a:ext>
            </a:extLst>
          </p:cNvPr>
          <p:cNvSpPr/>
          <p:nvPr/>
        </p:nvSpPr>
        <p:spPr>
          <a:xfrm>
            <a:off x="4055598" y="4087454"/>
            <a:ext cx="378634" cy="265175"/>
          </a:xfrm>
          <a:prstGeom prst="rightArrow">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151"/>
          </a:p>
        </p:txBody>
      </p:sp>
      <p:sp>
        <p:nvSpPr>
          <p:cNvPr id="23" name="Right Arrow 22">
            <a:extLst>
              <a:ext uri="{FF2B5EF4-FFF2-40B4-BE49-F238E27FC236}">
                <a16:creationId xmlns:a16="http://schemas.microsoft.com/office/drawing/2014/main" id="{1B17C76E-1769-A349-B3D5-B2894889914E}"/>
              </a:ext>
            </a:extLst>
          </p:cNvPr>
          <p:cNvSpPr/>
          <p:nvPr/>
        </p:nvSpPr>
        <p:spPr>
          <a:xfrm>
            <a:off x="2191395" y="4063674"/>
            <a:ext cx="378634" cy="265175"/>
          </a:xfrm>
          <a:prstGeom prst="rightArrow">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151"/>
          </a:p>
        </p:txBody>
      </p:sp>
      <p:sp>
        <p:nvSpPr>
          <p:cNvPr id="32" name="Rectangle 31">
            <a:extLst>
              <a:ext uri="{FF2B5EF4-FFF2-40B4-BE49-F238E27FC236}">
                <a16:creationId xmlns:a16="http://schemas.microsoft.com/office/drawing/2014/main" id="{9EB6156F-7215-9C47-9F31-ADCD096827E2}"/>
              </a:ext>
            </a:extLst>
          </p:cNvPr>
          <p:cNvSpPr/>
          <p:nvPr/>
        </p:nvSpPr>
        <p:spPr>
          <a:xfrm>
            <a:off x="591934" y="2631702"/>
            <a:ext cx="1313247" cy="63106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Requirements</a:t>
            </a:r>
          </a:p>
        </p:txBody>
      </p:sp>
      <p:sp>
        <p:nvSpPr>
          <p:cNvPr id="33" name="Rectangle 32">
            <a:extLst>
              <a:ext uri="{FF2B5EF4-FFF2-40B4-BE49-F238E27FC236}">
                <a16:creationId xmlns:a16="http://schemas.microsoft.com/office/drawing/2014/main" id="{777CD0C5-0077-514E-B998-0FD7F67F47AA}"/>
              </a:ext>
            </a:extLst>
          </p:cNvPr>
          <p:cNvSpPr/>
          <p:nvPr/>
        </p:nvSpPr>
        <p:spPr>
          <a:xfrm>
            <a:off x="2394791" y="2625150"/>
            <a:ext cx="1110114" cy="63106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Design</a:t>
            </a:r>
          </a:p>
        </p:txBody>
      </p:sp>
      <p:sp>
        <p:nvSpPr>
          <p:cNvPr id="34" name="Rectangle 33">
            <a:extLst>
              <a:ext uri="{FF2B5EF4-FFF2-40B4-BE49-F238E27FC236}">
                <a16:creationId xmlns:a16="http://schemas.microsoft.com/office/drawing/2014/main" id="{83432407-B273-F347-90C1-4BFE61DF2F6C}"/>
              </a:ext>
            </a:extLst>
          </p:cNvPr>
          <p:cNvSpPr/>
          <p:nvPr/>
        </p:nvSpPr>
        <p:spPr>
          <a:xfrm>
            <a:off x="3994515" y="2611479"/>
            <a:ext cx="1537026" cy="63106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Implementation</a:t>
            </a:r>
          </a:p>
        </p:txBody>
      </p:sp>
      <p:sp>
        <p:nvSpPr>
          <p:cNvPr id="35" name="Right Arrow 34">
            <a:extLst>
              <a:ext uri="{FF2B5EF4-FFF2-40B4-BE49-F238E27FC236}">
                <a16:creationId xmlns:a16="http://schemas.microsoft.com/office/drawing/2014/main" id="{391118DB-4415-2C48-9045-C1374A2CE344}"/>
              </a:ext>
            </a:extLst>
          </p:cNvPr>
          <p:cNvSpPr/>
          <p:nvPr/>
        </p:nvSpPr>
        <p:spPr>
          <a:xfrm>
            <a:off x="3575658" y="2832048"/>
            <a:ext cx="388172" cy="265175"/>
          </a:xfrm>
          <a:prstGeom prst="rightArrow">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151"/>
          </a:p>
        </p:txBody>
      </p:sp>
      <p:sp>
        <p:nvSpPr>
          <p:cNvPr id="36" name="Right Arrow 35">
            <a:extLst>
              <a:ext uri="{FF2B5EF4-FFF2-40B4-BE49-F238E27FC236}">
                <a16:creationId xmlns:a16="http://schemas.microsoft.com/office/drawing/2014/main" id="{129B0246-F796-8B47-8A65-093E4E412877}"/>
              </a:ext>
            </a:extLst>
          </p:cNvPr>
          <p:cNvSpPr/>
          <p:nvPr/>
        </p:nvSpPr>
        <p:spPr>
          <a:xfrm>
            <a:off x="1948894" y="2814646"/>
            <a:ext cx="388172" cy="265175"/>
          </a:xfrm>
          <a:prstGeom prst="rightArrow">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151"/>
          </a:p>
        </p:txBody>
      </p:sp>
      <p:sp>
        <p:nvSpPr>
          <p:cNvPr id="38" name="Rectangle 37">
            <a:extLst>
              <a:ext uri="{FF2B5EF4-FFF2-40B4-BE49-F238E27FC236}">
                <a16:creationId xmlns:a16="http://schemas.microsoft.com/office/drawing/2014/main" id="{63ADE673-BAA1-CB4D-AAB9-82409BA51ECC}"/>
              </a:ext>
            </a:extLst>
          </p:cNvPr>
          <p:cNvSpPr/>
          <p:nvPr/>
        </p:nvSpPr>
        <p:spPr>
          <a:xfrm>
            <a:off x="6019311" y="2631700"/>
            <a:ext cx="989361" cy="63106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Verify</a:t>
            </a:r>
          </a:p>
        </p:txBody>
      </p:sp>
      <p:sp>
        <p:nvSpPr>
          <p:cNvPr id="39" name="Right Arrow 38">
            <a:extLst>
              <a:ext uri="{FF2B5EF4-FFF2-40B4-BE49-F238E27FC236}">
                <a16:creationId xmlns:a16="http://schemas.microsoft.com/office/drawing/2014/main" id="{66B48A41-62D0-2848-94A4-33A0D2071C6D}"/>
              </a:ext>
            </a:extLst>
          </p:cNvPr>
          <p:cNvSpPr/>
          <p:nvPr/>
        </p:nvSpPr>
        <p:spPr>
          <a:xfrm>
            <a:off x="5562226" y="2838773"/>
            <a:ext cx="388172" cy="265175"/>
          </a:xfrm>
          <a:prstGeom prst="rightArrow">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151"/>
          </a:p>
        </p:txBody>
      </p:sp>
      <p:sp>
        <p:nvSpPr>
          <p:cNvPr id="41" name="Right Arrow 40">
            <a:extLst>
              <a:ext uri="{FF2B5EF4-FFF2-40B4-BE49-F238E27FC236}">
                <a16:creationId xmlns:a16="http://schemas.microsoft.com/office/drawing/2014/main" id="{B65406B2-5FFF-874F-A1F8-3B5D1CA8609B}"/>
              </a:ext>
            </a:extLst>
          </p:cNvPr>
          <p:cNvSpPr/>
          <p:nvPr/>
        </p:nvSpPr>
        <p:spPr>
          <a:xfrm>
            <a:off x="7069868" y="2814904"/>
            <a:ext cx="388172" cy="265175"/>
          </a:xfrm>
          <a:prstGeom prst="rightArrow">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151"/>
          </a:p>
        </p:txBody>
      </p:sp>
      <p:sp>
        <p:nvSpPr>
          <p:cNvPr id="42" name="Rectangle 41">
            <a:extLst>
              <a:ext uri="{FF2B5EF4-FFF2-40B4-BE49-F238E27FC236}">
                <a16:creationId xmlns:a16="http://schemas.microsoft.com/office/drawing/2014/main" id="{B76A9C54-BA67-BE4F-9C5E-F4604D37F6FE}"/>
              </a:ext>
            </a:extLst>
          </p:cNvPr>
          <p:cNvSpPr/>
          <p:nvPr/>
        </p:nvSpPr>
        <p:spPr>
          <a:xfrm>
            <a:off x="7519235" y="2631699"/>
            <a:ext cx="945570" cy="63106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Maintain</a:t>
            </a:r>
          </a:p>
        </p:txBody>
      </p:sp>
    </p:spTree>
    <p:extLst>
      <p:ext uri="{BB962C8B-B14F-4D97-AF65-F5344CB8AC3E}">
        <p14:creationId xmlns:p14="http://schemas.microsoft.com/office/powerpoint/2010/main" val="27835651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What about Governance Gates / Phases  – another with milestones</a:t>
            </a:r>
          </a:p>
        </p:txBody>
      </p:sp>
      <p:sp>
        <p:nvSpPr>
          <p:cNvPr id="6" name="Rectangle 5"/>
          <p:cNvSpPr/>
          <p:nvPr/>
        </p:nvSpPr>
        <p:spPr>
          <a:xfrm>
            <a:off x="6269706" y="850704"/>
            <a:ext cx="1697706" cy="3727021"/>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AU" sz="1096"/>
          </a:p>
        </p:txBody>
      </p:sp>
      <p:sp>
        <p:nvSpPr>
          <p:cNvPr id="7" name="Rectangle 6"/>
          <p:cNvSpPr/>
          <p:nvPr/>
        </p:nvSpPr>
        <p:spPr>
          <a:xfrm>
            <a:off x="903412" y="850665"/>
            <a:ext cx="1559317" cy="372706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AU" sz="1096"/>
          </a:p>
        </p:txBody>
      </p:sp>
      <p:sp>
        <p:nvSpPr>
          <p:cNvPr id="8" name="Rectangle 7"/>
          <p:cNvSpPr/>
          <p:nvPr/>
        </p:nvSpPr>
        <p:spPr>
          <a:xfrm>
            <a:off x="903412" y="541991"/>
            <a:ext cx="1559317" cy="3086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sz="1400" dirty="0"/>
              <a:t>Inception</a:t>
            </a:r>
          </a:p>
        </p:txBody>
      </p:sp>
      <p:sp>
        <p:nvSpPr>
          <p:cNvPr id="14" name="Rectangle 13"/>
          <p:cNvSpPr/>
          <p:nvPr/>
        </p:nvSpPr>
        <p:spPr>
          <a:xfrm>
            <a:off x="2462729" y="541991"/>
            <a:ext cx="3806976" cy="3086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sz="1400" dirty="0"/>
              <a:t>Elaborate / Develop</a:t>
            </a:r>
          </a:p>
        </p:txBody>
      </p:sp>
      <p:sp>
        <p:nvSpPr>
          <p:cNvPr id="15" name="Rectangle 14"/>
          <p:cNvSpPr/>
          <p:nvPr/>
        </p:nvSpPr>
        <p:spPr>
          <a:xfrm>
            <a:off x="6269706" y="541991"/>
            <a:ext cx="1697706" cy="3086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sz="1400" dirty="0"/>
              <a:t>Transition</a:t>
            </a:r>
          </a:p>
        </p:txBody>
      </p:sp>
      <p:sp>
        <p:nvSpPr>
          <p:cNvPr id="23" name="Rectangle 22"/>
          <p:cNvSpPr/>
          <p:nvPr/>
        </p:nvSpPr>
        <p:spPr>
          <a:xfrm>
            <a:off x="3764818" y="850665"/>
            <a:ext cx="1578867" cy="372706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AU" sz="1096"/>
          </a:p>
        </p:txBody>
      </p:sp>
      <p:sp>
        <p:nvSpPr>
          <p:cNvPr id="29" name="TextBox 28"/>
          <p:cNvSpPr txBox="1"/>
          <p:nvPr/>
        </p:nvSpPr>
        <p:spPr>
          <a:xfrm>
            <a:off x="1928357" y="4616672"/>
            <a:ext cx="1141659" cy="246221"/>
          </a:xfrm>
          <a:prstGeom prst="rect">
            <a:avLst/>
          </a:prstGeom>
          <a:noFill/>
        </p:spPr>
        <p:txBody>
          <a:bodyPr wrap="none" rtlCol="0">
            <a:spAutoFit/>
          </a:bodyPr>
          <a:lstStyle/>
          <a:p>
            <a:r>
              <a:rPr lang="en-AU" sz="1000" dirty="0">
                <a:solidFill>
                  <a:srgbClr val="44484F"/>
                </a:solidFill>
                <a:latin typeface="Arial"/>
                <a:cs typeface="Arial"/>
              </a:rPr>
              <a:t>Decision to Fund</a:t>
            </a:r>
          </a:p>
        </p:txBody>
      </p:sp>
      <p:sp>
        <p:nvSpPr>
          <p:cNvPr id="30" name="TextBox 29"/>
          <p:cNvSpPr txBox="1"/>
          <p:nvPr/>
        </p:nvSpPr>
        <p:spPr>
          <a:xfrm>
            <a:off x="5883826" y="4760394"/>
            <a:ext cx="1290738" cy="246221"/>
          </a:xfrm>
          <a:prstGeom prst="rect">
            <a:avLst/>
          </a:prstGeom>
          <a:noFill/>
        </p:spPr>
        <p:txBody>
          <a:bodyPr wrap="none" rtlCol="0">
            <a:spAutoFit/>
          </a:bodyPr>
          <a:lstStyle/>
          <a:p>
            <a:r>
              <a:rPr lang="en-AU" sz="1000" dirty="0">
                <a:solidFill>
                  <a:srgbClr val="44484F"/>
                </a:solidFill>
                <a:latin typeface="Arial"/>
                <a:cs typeface="Arial"/>
              </a:rPr>
              <a:t>Decision to Go Live</a:t>
            </a:r>
          </a:p>
        </p:txBody>
      </p:sp>
      <p:sp>
        <p:nvSpPr>
          <p:cNvPr id="31" name="TextBox 30"/>
          <p:cNvSpPr txBox="1"/>
          <p:nvPr/>
        </p:nvSpPr>
        <p:spPr>
          <a:xfrm>
            <a:off x="3191596" y="4731156"/>
            <a:ext cx="1582484" cy="246221"/>
          </a:xfrm>
          <a:prstGeom prst="rect">
            <a:avLst/>
          </a:prstGeom>
          <a:noFill/>
        </p:spPr>
        <p:txBody>
          <a:bodyPr wrap="none" rtlCol="0">
            <a:spAutoFit/>
          </a:bodyPr>
          <a:lstStyle/>
          <a:p>
            <a:r>
              <a:rPr lang="en-AU" sz="1000" dirty="0">
                <a:solidFill>
                  <a:srgbClr val="44484F"/>
                </a:solidFill>
                <a:latin typeface="Arial"/>
                <a:cs typeface="Arial"/>
              </a:rPr>
              <a:t>Skinny System Available</a:t>
            </a:r>
          </a:p>
        </p:txBody>
      </p:sp>
      <p:sp>
        <p:nvSpPr>
          <p:cNvPr id="32" name="TextBox 31"/>
          <p:cNvSpPr txBox="1"/>
          <p:nvPr/>
        </p:nvSpPr>
        <p:spPr>
          <a:xfrm>
            <a:off x="4556256" y="4591082"/>
            <a:ext cx="1596912" cy="246221"/>
          </a:xfrm>
          <a:prstGeom prst="rect">
            <a:avLst/>
          </a:prstGeom>
          <a:noFill/>
        </p:spPr>
        <p:txBody>
          <a:bodyPr wrap="none" rtlCol="0">
            <a:spAutoFit/>
          </a:bodyPr>
          <a:lstStyle/>
          <a:p>
            <a:r>
              <a:rPr lang="en-AU" sz="1000" dirty="0">
                <a:solidFill>
                  <a:srgbClr val="44484F"/>
                </a:solidFill>
                <a:latin typeface="Arial"/>
                <a:cs typeface="Arial"/>
              </a:rPr>
              <a:t>Usable System Available</a:t>
            </a:r>
          </a:p>
        </p:txBody>
      </p:sp>
      <p:sp>
        <p:nvSpPr>
          <p:cNvPr id="33" name="TextBox 32"/>
          <p:cNvSpPr txBox="1"/>
          <p:nvPr/>
        </p:nvSpPr>
        <p:spPr>
          <a:xfrm>
            <a:off x="743466" y="4760264"/>
            <a:ext cx="1539204" cy="246221"/>
          </a:xfrm>
          <a:prstGeom prst="rect">
            <a:avLst/>
          </a:prstGeom>
          <a:noFill/>
        </p:spPr>
        <p:txBody>
          <a:bodyPr wrap="none" rtlCol="0">
            <a:spAutoFit/>
          </a:bodyPr>
          <a:lstStyle/>
          <a:p>
            <a:r>
              <a:rPr lang="en-AU" sz="1000" dirty="0">
                <a:solidFill>
                  <a:srgbClr val="44484F"/>
                </a:solidFill>
                <a:latin typeface="Arial"/>
                <a:cs typeface="Arial"/>
              </a:rPr>
              <a:t>Develop Business Case</a:t>
            </a:r>
          </a:p>
        </p:txBody>
      </p:sp>
      <p:grpSp>
        <p:nvGrpSpPr>
          <p:cNvPr id="9" name="Group 8"/>
          <p:cNvGrpSpPr/>
          <p:nvPr/>
        </p:nvGrpSpPr>
        <p:grpSpPr>
          <a:xfrm>
            <a:off x="1000173" y="854364"/>
            <a:ext cx="1343660" cy="3581360"/>
            <a:chOff x="760788" y="1084554"/>
            <a:chExt cx="1880709" cy="5012798"/>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0788" y="1084554"/>
              <a:ext cx="873574" cy="12226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8295" y="1439416"/>
              <a:ext cx="893847" cy="1263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0725" y="2915361"/>
              <a:ext cx="896937" cy="1295400"/>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pic>
          <p:nvPicPr>
            <p:cNvPr id="3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44559" y="3239616"/>
              <a:ext cx="896938" cy="1295400"/>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pic>
          <p:nvPicPr>
            <p:cNvPr id="39"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8952" y="4744802"/>
              <a:ext cx="936625" cy="1352550"/>
            </a:xfrm>
            <a:prstGeom prst="rect">
              <a:avLst/>
            </a:prstGeom>
            <a:noFill/>
            <a:ln w="9525">
              <a:solidFill>
                <a:srgbClr val="CC9900"/>
              </a:solidFill>
              <a:miter lim="800000"/>
              <a:headEnd/>
              <a:tailEnd/>
            </a:ln>
            <a:extLst>
              <a:ext uri="{909E8E84-426E-40DD-AFC4-6F175D3DCCD1}">
                <a14:hiddenFill xmlns:a14="http://schemas.microsoft.com/office/drawing/2010/main">
                  <a:solidFill>
                    <a:srgbClr val="FFFFFF"/>
                  </a:solidFill>
                </a14:hiddenFill>
              </a:ext>
            </a:extLst>
          </p:spPr>
        </p:pic>
      </p:grpSp>
      <p:sp>
        <p:nvSpPr>
          <p:cNvPr id="27" name="Isosceles Triangle 26"/>
          <p:cNvSpPr/>
          <p:nvPr/>
        </p:nvSpPr>
        <p:spPr>
          <a:xfrm>
            <a:off x="5253654" y="4366746"/>
            <a:ext cx="180060" cy="2056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857"/>
          </a:p>
        </p:txBody>
      </p:sp>
      <p:grpSp>
        <p:nvGrpSpPr>
          <p:cNvPr id="20" name="Group 19"/>
          <p:cNvGrpSpPr/>
          <p:nvPr/>
        </p:nvGrpSpPr>
        <p:grpSpPr>
          <a:xfrm>
            <a:off x="3895830" y="2175771"/>
            <a:ext cx="1332140" cy="2160625"/>
            <a:chOff x="4813814" y="2934115"/>
            <a:chExt cx="1864585" cy="3024208"/>
          </a:xfrm>
        </p:grpSpPr>
        <p:pic>
          <p:nvPicPr>
            <p:cNvPr id="10"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57399" y="4727635"/>
              <a:ext cx="851946" cy="1230688"/>
            </a:xfrm>
            <a:prstGeom prst="rect">
              <a:avLst/>
            </a:prstGeom>
            <a:noFill/>
            <a:ln w="9525">
              <a:solidFill>
                <a:srgbClr val="CC9900"/>
              </a:solidFill>
              <a:miter lim="800000"/>
              <a:headEnd/>
              <a:tailEnd/>
            </a:ln>
            <a:extLst>
              <a:ext uri="{909E8E84-426E-40DD-AFC4-6F175D3DCCD1}">
                <a14:hiddenFill xmlns:a14="http://schemas.microsoft.com/office/drawing/2010/main">
                  <a:solidFill>
                    <a:srgbClr val="FFFFFF"/>
                  </a:solidFill>
                </a14:hiddenFill>
              </a:ext>
            </a:extLst>
          </p:spPr>
        </p:pic>
        <p:pic>
          <p:nvPicPr>
            <p:cNvPr id="12" name="Picture 1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49969" y="3228172"/>
              <a:ext cx="828430" cy="1152127"/>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pic>
          <p:nvPicPr>
            <p:cNvPr id="49"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13814" y="2934115"/>
              <a:ext cx="898525" cy="1295400"/>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grpSp>
      <p:sp>
        <p:nvSpPr>
          <p:cNvPr id="4" name="Rectangle 3"/>
          <p:cNvSpPr/>
          <p:nvPr/>
        </p:nvSpPr>
        <p:spPr>
          <a:xfrm>
            <a:off x="2462730" y="850665"/>
            <a:ext cx="1302088" cy="372706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AU" sz="1096"/>
          </a:p>
        </p:txBody>
      </p:sp>
      <p:sp>
        <p:nvSpPr>
          <p:cNvPr id="28" name="Isosceles Triangle 27"/>
          <p:cNvSpPr/>
          <p:nvPr/>
        </p:nvSpPr>
        <p:spPr>
          <a:xfrm>
            <a:off x="3674787" y="4372055"/>
            <a:ext cx="180060" cy="2056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857"/>
          </a:p>
        </p:txBody>
      </p:sp>
      <p:grpSp>
        <p:nvGrpSpPr>
          <p:cNvPr id="18" name="Group 17"/>
          <p:cNvGrpSpPr/>
          <p:nvPr/>
        </p:nvGrpSpPr>
        <p:grpSpPr>
          <a:xfrm>
            <a:off x="2565620" y="902111"/>
            <a:ext cx="1111368" cy="3490167"/>
            <a:chOff x="2951932" y="1151384"/>
            <a:chExt cx="1555572" cy="4885157"/>
          </a:xfrm>
        </p:grpSpPr>
        <p:pic>
          <p:nvPicPr>
            <p:cNvPr id="40"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195599" y="4683991"/>
              <a:ext cx="936625" cy="1352550"/>
            </a:xfrm>
            <a:prstGeom prst="rect">
              <a:avLst/>
            </a:prstGeom>
            <a:noFill/>
            <a:ln w="9525">
              <a:solidFill>
                <a:srgbClr val="CC9900"/>
              </a:solidFill>
              <a:miter lim="800000"/>
              <a:headEnd/>
              <a:tailEnd/>
            </a:ln>
            <a:extLst>
              <a:ext uri="{909E8E84-426E-40DD-AFC4-6F175D3DCCD1}">
                <a14:hiddenFill xmlns:a14="http://schemas.microsoft.com/office/drawing/2010/main">
                  <a:solidFill>
                    <a:srgbClr val="FFFFFF"/>
                  </a:solidFill>
                </a14:hiddenFill>
              </a:ext>
            </a:extLst>
          </p:spPr>
        </p:pic>
        <p:pic>
          <p:nvPicPr>
            <p:cNvPr id="47"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235287" y="2915361"/>
              <a:ext cx="896937" cy="1295400"/>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951932" y="1151384"/>
              <a:ext cx="919764" cy="12998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623419" y="1465584"/>
              <a:ext cx="884085" cy="12373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5" name="Rectangle 4"/>
          <p:cNvSpPr/>
          <p:nvPr/>
        </p:nvSpPr>
        <p:spPr>
          <a:xfrm>
            <a:off x="5343685" y="847641"/>
            <a:ext cx="926021" cy="3730084"/>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AU" sz="1096"/>
          </a:p>
        </p:txBody>
      </p:sp>
      <p:sp>
        <p:nvSpPr>
          <p:cNvPr id="25" name="Isosceles Triangle 24"/>
          <p:cNvSpPr/>
          <p:nvPr/>
        </p:nvSpPr>
        <p:spPr>
          <a:xfrm>
            <a:off x="6089646" y="4382197"/>
            <a:ext cx="360119" cy="257228"/>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857"/>
          </a:p>
        </p:txBody>
      </p:sp>
      <p:grpSp>
        <p:nvGrpSpPr>
          <p:cNvPr id="19" name="Group 18"/>
          <p:cNvGrpSpPr/>
          <p:nvPr/>
        </p:nvGrpSpPr>
        <p:grpSpPr>
          <a:xfrm>
            <a:off x="5442839" y="1070518"/>
            <a:ext cx="710311" cy="3311679"/>
            <a:chOff x="6979150" y="1387102"/>
            <a:chExt cx="994216" cy="4635329"/>
          </a:xfrm>
        </p:grpSpPr>
        <p:pic>
          <p:nvPicPr>
            <p:cNvPr id="43" name="Picture 5"/>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036741" y="4669881"/>
              <a:ext cx="936625" cy="1352550"/>
            </a:xfrm>
            <a:prstGeom prst="rect">
              <a:avLst/>
            </a:prstGeom>
            <a:noFill/>
            <a:ln w="9525">
              <a:solidFill>
                <a:srgbClr val="CC9900"/>
              </a:solidFill>
              <a:miter lim="800000"/>
              <a:headEnd/>
              <a:tailEnd/>
            </a:ln>
            <a:extLst>
              <a:ext uri="{909E8E84-426E-40DD-AFC4-6F175D3DCCD1}">
                <a14:hiddenFill xmlns:a14="http://schemas.microsoft.com/office/drawing/2010/main">
                  <a:solidFill>
                    <a:srgbClr val="FFFFFF"/>
                  </a:solidFill>
                </a14:hiddenFill>
              </a:ext>
            </a:extLst>
          </p:spPr>
        </p:pic>
        <p:pic>
          <p:nvPicPr>
            <p:cNvPr id="45" name="Picture 7"/>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036741" y="3239616"/>
              <a:ext cx="896937" cy="1295400"/>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pic>
          <p:nvPicPr>
            <p:cNvPr id="1031" name="Picture 7"/>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979150" y="1387102"/>
              <a:ext cx="968691" cy="1368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7" name="Group 16"/>
          <p:cNvGrpSpPr/>
          <p:nvPr/>
        </p:nvGrpSpPr>
        <p:grpSpPr>
          <a:xfrm>
            <a:off x="6449393" y="1062763"/>
            <a:ext cx="1394336" cy="3309292"/>
            <a:chOff x="8388015" y="1376247"/>
            <a:chExt cx="1951640" cy="4631988"/>
          </a:xfrm>
        </p:grpSpPr>
        <p:pic>
          <p:nvPicPr>
            <p:cNvPr id="41" name="Picture 7"/>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9403030" y="4655685"/>
              <a:ext cx="936625" cy="1352550"/>
            </a:xfrm>
            <a:prstGeom prst="rect">
              <a:avLst/>
            </a:prstGeom>
            <a:noFill/>
            <a:ln w="9525">
              <a:solidFill>
                <a:srgbClr val="CC9900"/>
              </a:solidFill>
              <a:miter lim="800000"/>
              <a:headEnd/>
              <a:tailEnd/>
            </a:ln>
            <a:extLst>
              <a:ext uri="{909E8E84-426E-40DD-AFC4-6F175D3DCCD1}">
                <a14:hiddenFill xmlns:a14="http://schemas.microsoft.com/office/drawing/2010/main">
                  <a:solidFill>
                    <a:srgbClr val="FFFFFF"/>
                  </a:solidFill>
                </a14:hiddenFill>
              </a:ext>
            </a:extLst>
          </p:spPr>
        </p:pic>
        <p:pic>
          <p:nvPicPr>
            <p:cNvPr id="42" name="Picture 6"/>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388015" y="4655685"/>
              <a:ext cx="936625" cy="1352550"/>
            </a:xfrm>
            <a:prstGeom prst="rect">
              <a:avLst/>
            </a:prstGeom>
            <a:noFill/>
            <a:ln w="9525">
              <a:solidFill>
                <a:srgbClr val="CC9900"/>
              </a:solidFill>
              <a:miter lim="800000"/>
              <a:headEnd/>
              <a:tailEnd/>
            </a:ln>
            <a:extLst>
              <a:ext uri="{909E8E84-426E-40DD-AFC4-6F175D3DCCD1}">
                <a14:hiddenFill xmlns:a14="http://schemas.microsoft.com/office/drawing/2010/main">
                  <a:solidFill>
                    <a:srgbClr val="FFFFFF"/>
                  </a:solidFill>
                </a14:hiddenFill>
              </a:ext>
            </a:extLst>
          </p:spPr>
        </p:pic>
        <p:pic>
          <p:nvPicPr>
            <p:cNvPr id="1032" name="Picture 8"/>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637052" y="1376247"/>
              <a:ext cx="979236" cy="13790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4" name="Isosceles Triangle 23"/>
          <p:cNvSpPr/>
          <p:nvPr/>
        </p:nvSpPr>
        <p:spPr>
          <a:xfrm>
            <a:off x="2282670" y="4374691"/>
            <a:ext cx="360119" cy="257228"/>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857"/>
          </a:p>
        </p:txBody>
      </p:sp>
    </p:spTree>
    <p:extLst>
      <p:ext uri="{BB962C8B-B14F-4D97-AF65-F5344CB8AC3E}">
        <p14:creationId xmlns:p14="http://schemas.microsoft.com/office/powerpoint/2010/main" val="1037041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C1C02-5DA8-4047-AE6C-FDF7360D9339}"/>
              </a:ext>
            </a:extLst>
          </p:cNvPr>
          <p:cNvSpPr>
            <a:spLocks noGrp="1"/>
          </p:cNvSpPr>
          <p:nvPr>
            <p:ph type="title"/>
          </p:nvPr>
        </p:nvSpPr>
        <p:spPr>
          <a:xfrm>
            <a:off x="1610216" y="800474"/>
            <a:ext cx="5667101" cy="3197798"/>
          </a:xfrm>
        </p:spPr>
        <p:txBody>
          <a:bodyPr/>
          <a:lstStyle/>
          <a:p>
            <a:r>
              <a:rPr lang="en-US" dirty="0"/>
              <a:t>Alphas are great -</a:t>
            </a:r>
            <a:br>
              <a:rPr lang="en-US" dirty="0"/>
            </a:br>
            <a:r>
              <a:rPr lang="en-US" dirty="0"/>
              <a:t>but there’s more !</a:t>
            </a:r>
          </a:p>
        </p:txBody>
      </p:sp>
    </p:spTree>
    <p:extLst>
      <p:ext uri="{BB962C8B-B14F-4D97-AF65-F5344CB8AC3E}">
        <p14:creationId xmlns:p14="http://schemas.microsoft.com/office/powerpoint/2010/main" val="15471800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Essence Kernel</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2339" y="1218118"/>
            <a:ext cx="4342297" cy="29838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69594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Core Elements – Activity Spaces: Placeholders for Activities</a:t>
            </a:r>
          </a:p>
        </p:txBody>
      </p:sp>
      <p:pic>
        <p:nvPicPr>
          <p:cNvPr id="5" name="Picture 4" descr="Screen Shot 2015-11-19 at 9.37.3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095" y="668261"/>
            <a:ext cx="6379258" cy="3795007"/>
          </a:xfrm>
          <a:prstGeom prst="rect">
            <a:avLst/>
          </a:prstGeom>
        </p:spPr>
      </p:pic>
      <p:sp>
        <p:nvSpPr>
          <p:cNvPr id="6" name="TextBox 5"/>
          <p:cNvSpPr txBox="1"/>
          <p:nvPr/>
        </p:nvSpPr>
        <p:spPr>
          <a:xfrm rot="16200000">
            <a:off x="179989" y="1211326"/>
            <a:ext cx="898003" cy="290208"/>
          </a:xfrm>
          <a:prstGeom prst="rect">
            <a:avLst/>
          </a:prstGeom>
          <a:noFill/>
        </p:spPr>
        <p:txBody>
          <a:bodyPr wrap="none" rtlCol="0">
            <a:spAutoFit/>
          </a:bodyPr>
          <a:lstStyle/>
          <a:p>
            <a:r>
              <a:rPr lang="en-AU" sz="1286" dirty="0">
                <a:solidFill>
                  <a:srgbClr val="44484F"/>
                </a:solidFill>
                <a:latin typeface="Arial"/>
                <a:cs typeface="Arial"/>
              </a:rPr>
              <a:t>Customer</a:t>
            </a:r>
          </a:p>
        </p:txBody>
      </p:sp>
      <p:sp>
        <p:nvSpPr>
          <p:cNvPr id="7" name="TextBox 6"/>
          <p:cNvSpPr txBox="1"/>
          <p:nvPr/>
        </p:nvSpPr>
        <p:spPr>
          <a:xfrm rot="16200000">
            <a:off x="238500" y="2420661"/>
            <a:ext cx="780983" cy="290208"/>
          </a:xfrm>
          <a:prstGeom prst="rect">
            <a:avLst/>
          </a:prstGeom>
          <a:noFill/>
        </p:spPr>
        <p:txBody>
          <a:bodyPr wrap="none" rtlCol="0">
            <a:spAutoFit/>
          </a:bodyPr>
          <a:lstStyle/>
          <a:p>
            <a:r>
              <a:rPr lang="en-AU" sz="1286" dirty="0">
                <a:solidFill>
                  <a:srgbClr val="44484F"/>
                </a:solidFill>
                <a:latin typeface="Arial"/>
                <a:cs typeface="Arial"/>
              </a:rPr>
              <a:t>Solution</a:t>
            </a:r>
          </a:p>
        </p:txBody>
      </p:sp>
      <p:sp>
        <p:nvSpPr>
          <p:cNvPr id="8" name="TextBox 7"/>
          <p:cNvSpPr txBox="1"/>
          <p:nvPr/>
        </p:nvSpPr>
        <p:spPr>
          <a:xfrm rot="16200000">
            <a:off x="142387" y="3611401"/>
            <a:ext cx="979755" cy="290208"/>
          </a:xfrm>
          <a:prstGeom prst="rect">
            <a:avLst/>
          </a:prstGeom>
          <a:noFill/>
        </p:spPr>
        <p:txBody>
          <a:bodyPr wrap="none" rtlCol="0">
            <a:spAutoFit/>
          </a:bodyPr>
          <a:lstStyle/>
          <a:p>
            <a:r>
              <a:rPr lang="en-AU" sz="1286" dirty="0" err="1">
                <a:solidFill>
                  <a:srgbClr val="44484F"/>
                </a:solidFill>
                <a:latin typeface="Arial"/>
                <a:cs typeface="Arial"/>
              </a:rPr>
              <a:t>Endeavuor</a:t>
            </a:r>
            <a:endParaRPr lang="en-AU" sz="1286" dirty="0">
              <a:solidFill>
                <a:srgbClr val="44484F"/>
              </a:solidFill>
              <a:latin typeface="Arial"/>
              <a:cs typeface="Arial"/>
            </a:endParaRPr>
          </a:p>
        </p:txBody>
      </p:sp>
      <p:sp>
        <p:nvSpPr>
          <p:cNvPr id="9" name="TextBox 8"/>
          <p:cNvSpPr txBox="1"/>
          <p:nvPr/>
        </p:nvSpPr>
        <p:spPr>
          <a:xfrm>
            <a:off x="1463565" y="4544852"/>
            <a:ext cx="5640262" cy="290208"/>
          </a:xfrm>
          <a:prstGeom prst="rect">
            <a:avLst/>
          </a:prstGeom>
          <a:noFill/>
        </p:spPr>
        <p:txBody>
          <a:bodyPr wrap="none" rtlCol="0">
            <a:spAutoFit/>
          </a:bodyPr>
          <a:lstStyle/>
          <a:p>
            <a:r>
              <a:rPr lang="en-AU" sz="1286" dirty="0">
                <a:solidFill>
                  <a:srgbClr val="FF0000"/>
                </a:solidFill>
                <a:latin typeface="Arial"/>
                <a:cs typeface="Arial"/>
              </a:rPr>
              <a:t>Note: there is no left to right implied order, this is not a process description.</a:t>
            </a:r>
          </a:p>
        </p:txBody>
      </p:sp>
      <p:sp>
        <p:nvSpPr>
          <p:cNvPr id="3" name="TextBox 2">
            <a:extLst>
              <a:ext uri="{FF2B5EF4-FFF2-40B4-BE49-F238E27FC236}">
                <a16:creationId xmlns:a16="http://schemas.microsoft.com/office/drawing/2014/main" id="{4E372834-3915-0142-AD52-730B154468BE}"/>
              </a:ext>
            </a:extLst>
          </p:cNvPr>
          <p:cNvSpPr txBox="1"/>
          <p:nvPr/>
        </p:nvSpPr>
        <p:spPr>
          <a:xfrm>
            <a:off x="7153353" y="1805432"/>
            <a:ext cx="1630017" cy="1036694"/>
          </a:xfrm>
          <a:prstGeom prst="rect">
            <a:avLst/>
          </a:prstGeom>
          <a:noFill/>
        </p:spPr>
        <p:txBody>
          <a:bodyPr wrap="square" rtlCol="0">
            <a:spAutoFit/>
          </a:bodyPr>
          <a:lstStyle/>
          <a:p>
            <a:r>
              <a:rPr lang="en-US" b="1" i="1" dirty="0"/>
              <a:t>Practices</a:t>
            </a:r>
            <a:r>
              <a:rPr lang="en-US" dirty="0"/>
              <a:t> will place </a:t>
            </a:r>
            <a:r>
              <a:rPr lang="en-US" b="1" i="1" dirty="0"/>
              <a:t>Activities</a:t>
            </a:r>
            <a:r>
              <a:rPr lang="en-US" dirty="0"/>
              <a:t> in the </a:t>
            </a:r>
            <a:r>
              <a:rPr lang="en-US" b="1" i="1" dirty="0"/>
              <a:t>Activity Spaces.</a:t>
            </a:r>
          </a:p>
        </p:txBody>
      </p:sp>
    </p:spTree>
    <p:extLst>
      <p:ext uri="{BB962C8B-B14F-4D97-AF65-F5344CB8AC3E}">
        <p14:creationId xmlns:p14="http://schemas.microsoft.com/office/powerpoint/2010/main" val="319283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2D6F2-CC74-E545-857A-F3DE6E86FA69}"/>
              </a:ext>
            </a:extLst>
          </p:cNvPr>
          <p:cNvSpPr>
            <a:spLocks noGrp="1"/>
          </p:cNvSpPr>
          <p:nvPr>
            <p:ph type="title"/>
          </p:nvPr>
        </p:nvSpPr>
        <p:spPr/>
        <p:txBody>
          <a:bodyPr/>
          <a:lstStyle/>
          <a:p>
            <a:r>
              <a:rPr lang="en-US" dirty="0"/>
              <a:t>The Case for an Action Statement</a:t>
            </a:r>
          </a:p>
        </p:txBody>
      </p:sp>
      <p:sp>
        <p:nvSpPr>
          <p:cNvPr id="3" name="Rectangle 2">
            <a:extLst>
              <a:ext uri="{FF2B5EF4-FFF2-40B4-BE49-F238E27FC236}">
                <a16:creationId xmlns:a16="http://schemas.microsoft.com/office/drawing/2014/main" id="{85450F25-EF1D-6949-A2C1-CEE45860806C}"/>
              </a:ext>
            </a:extLst>
          </p:cNvPr>
          <p:cNvSpPr/>
          <p:nvPr/>
        </p:nvSpPr>
        <p:spPr>
          <a:xfrm>
            <a:off x="782320" y="1117332"/>
            <a:ext cx="7467600" cy="2585323"/>
          </a:xfrm>
          <a:prstGeom prst="rect">
            <a:avLst/>
          </a:prstGeom>
        </p:spPr>
        <p:txBody>
          <a:bodyPr wrap="square">
            <a:spAutoFit/>
          </a:bodyPr>
          <a:lstStyle/>
          <a:p>
            <a:r>
              <a:rPr lang="en-US" sz="1800" b="1" dirty="0">
                <a:ea typeface="ＭＳ Ｐゴシック" charset="0"/>
                <a:cs typeface="ＭＳ Ｐゴシック" charset="0"/>
              </a:rPr>
              <a:t>Software engineering is gravely hampered today by immature practices. Specific problems include:</a:t>
            </a:r>
          </a:p>
          <a:p>
            <a:pPr marL="732526" lvl="1" indent="-342900">
              <a:buFont typeface="Arial" panose="020B0604020202020204" pitchFamily="34" charset="0"/>
              <a:buChar char="•"/>
            </a:pPr>
            <a:r>
              <a:rPr lang="en-US" sz="1800" dirty="0">
                <a:ea typeface="ＭＳ Ｐゴシック" charset="0"/>
              </a:rPr>
              <a:t>The prevalence of fads more typical of fashion industry than of an engineering discipline.</a:t>
            </a:r>
          </a:p>
          <a:p>
            <a:pPr marL="732526" lvl="1" indent="-342900">
              <a:buFont typeface="Arial" panose="020B0604020202020204" pitchFamily="34" charset="0"/>
              <a:buChar char="•"/>
            </a:pPr>
            <a:r>
              <a:rPr lang="en-US" sz="1800" dirty="0">
                <a:ea typeface="ＭＳ Ｐゴシック" charset="0"/>
              </a:rPr>
              <a:t>The lack of a sound, widely accepted theoretical basis</a:t>
            </a:r>
            <a:r>
              <a:rPr lang="en-US" sz="1800" b="1" dirty="0">
                <a:ea typeface="ＭＳ Ｐゴシック" charset="0"/>
              </a:rPr>
              <a:t>.</a:t>
            </a:r>
          </a:p>
          <a:p>
            <a:pPr marL="732526" lvl="1" indent="-342900">
              <a:buFont typeface="Arial" panose="020B0604020202020204" pitchFamily="34" charset="0"/>
              <a:buChar char="•"/>
            </a:pPr>
            <a:r>
              <a:rPr lang="en-US" sz="1800" dirty="0">
                <a:ea typeface="ＭＳ Ｐゴシック" charset="0"/>
              </a:rPr>
              <a:t>The huge number of methods and method variants, with differences little understood and artificially magnified.</a:t>
            </a:r>
          </a:p>
          <a:p>
            <a:pPr marL="732526" lvl="1" indent="-342900">
              <a:buFont typeface="Arial" panose="020B0604020202020204" pitchFamily="34" charset="0"/>
              <a:buChar char="•"/>
            </a:pPr>
            <a:r>
              <a:rPr lang="en-US" sz="1800" dirty="0">
                <a:ea typeface="ＭＳ Ｐゴシック" charset="0"/>
              </a:rPr>
              <a:t>The lack of credible experimental evaluation and validation.</a:t>
            </a:r>
          </a:p>
          <a:p>
            <a:pPr marL="732526" lvl="1" indent="-342900">
              <a:buFont typeface="Arial" panose="020B0604020202020204" pitchFamily="34" charset="0"/>
              <a:buChar char="•"/>
            </a:pPr>
            <a:r>
              <a:rPr lang="en-US" sz="1800" dirty="0">
                <a:ea typeface="ＭＳ Ｐゴシック" charset="0"/>
              </a:rPr>
              <a:t>The split between industry practice and academic research.</a:t>
            </a:r>
          </a:p>
        </p:txBody>
      </p:sp>
    </p:spTree>
    <p:extLst>
      <p:ext uri="{BB962C8B-B14F-4D97-AF65-F5344CB8AC3E}">
        <p14:creationId xmlns:p14="http://schemas.microsoft.com/office/powerpoint/2010/main" val="37963468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3 Core Competencies in Kernel</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7204" y="1132001"/>
            <a:ext cx="4130004" cy="2929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rot="16200000">
            <a:off x="1816181" y="1507853"/>
            <a:ext cx="739305" cy="246221"/>
          </a:xfrm>
          <a:prstGeom prst="rect">
            <a:avLst/>
          </a:prstGeom>
          <a:noFill/>
        </p:spPr>
        <p:txBody>
          <a:bodyPr wrap="none" rtlCol="0">
            <a:spAutoFit/>
          </a:bodyPr>
          <a:lstStyle/>
          <a:p>
            <a:r>
              <a:rPr lang="en-AU" sz="1000" dirty="0">
                <a:solidFill>
                  <a:srgbClr val="44484F"/>
                </a:solidFill>
                <a:latin typeface="Arial"/>
                <a:cs typeface="Arial"/>
              </a:rPr>
              <a:t>Customer</a:t>
            </a:r>
          </a:p>
        </p:txBody>
      </p:sp>
      <p:sp>
        <p:nvSpPr>
          <p:cNvPr id="6" name="TextBox 5"/>
          <p:cNvSpPr txBox="1"/>
          <p:nvPr/>
        </p:nvSpPr>
        <p:spPr>
          <a:xfrm rot="16200000">
            <a:off x="1863468" y="2473495"/>
            <a:ext cx="644728" cy="246221"/>
          </a:xfrm>
          <a:prstGeom prst="rect">
            <a:avLst/>
          </a:prstGeom>
          <a:noFill/>
        </p:spPr>
        <p:txBody>
          <a:bodyPr wrap="none" rtlCol="0">
            <a:spAutoFit/>
          </a:bodyPr>
          <a:lstStyle/>
          <a:p>
            <a:r>
              <a:rPr lang="en-AU" sz="1000" dirty="0">
                <a:solidFill>
                  <a:srgbClr val="44484F"/>
                </a:solidFill>
                <a:latin typeface="Arial"/>
                <a:cs typeface="Arial"/>
              </a:rPr>
              <a:t>Solution</a:t>
            </a:r>
          </a:p>
        </p:txBody>
      </p:sp>
      <p:sp>
        <p:nvSpPr>
          <p:cNvPr id="7" name="TextBox 6"/>
          <p:cNvSpPr txBox="1"/>
          <p:nvPr/>
        </p:nvSpPr>
        <p:spPr>
          <a:xfrm rot="16200000">
            <a:off x="1785724" y="3431526"/>
            <a:ext cx="800219" cy="246221"/>
          </a:xfrm>
          <a:prstGeom prst="rect">
            <a:avLst/>
          </a:prstGeom>
          <a:noFill/>
        </p:spPr>
        <p:txBody>
          <a:bodyPr wrap="none" rtlCol="0">
            <a:spAutoFit/>
          </a:bodyPr>
          <a:lstStyle/>
          <a:p>
            <a:r>
              <a:rPr lang="en-AU" sz="1000" dirty="0" err="1">
                <a:solidFill>
                  <a:srgbClr val="44484F"/>
                </a:solidFill>
                <a:latin typeface="Arial"/>
                <a:cs typeface="Arial"/>
              </a:rPr>
              <a:t>Endeavuor</a:t>
            </a:r>
            <a:endParaRPr lang="en-AU" sz="1000" dirty="0">
              <a:solidFill>
                <a:srgbClr val="44484F"/>
              </a:solidFill>
              <a:latin typeface="Arial"/>
              <a:cs typeface="Arial"/>
            </a:endParaRPr>
          </a:p>
        </p:txBody>
      </p:sp>
    </p:spTree>
    <p:extLst>
      <p:ext uri="{BB962C8B-B14F-4D97-AF65-F5344CB8AC3E}">
        <p14:creationId xmlns:p14="http://schemas.microsoft.com/office/powerpoint/2010/main" val="4126476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C1C02-5DA8-4047-AE6C-FDF7360D9339}"/>
              </a:ext>
            </a:extLst>
          </p:cNvPr>
          <p:cNvSpPr>
            <a:spLocks noGrp="1"/>
          </p:cNvSpPr>
          <p:nvPr>
            <p:ph type="title"/>
          </p:nvPr>
        </p:nvSpPr>
        <p:spPr>
          <a:xfrm>
            <a:off x="1610216" y="1200198"/>
            <a:ext cx="5667101" cy="2398349"/>
          </a:xfrm>
        </p:spPr>
        <p:txBody>
          <a:bodyPr/>
          <a:lstStyle/>
          <a:p>
            <a:r>
              <a:rPr lang="en-US" dirty="0"/>
              <a:t>Practices </a:t>
            </a:r>
            <a:br>
              <a:rPr lang="en-US" dirty="0"/>
            </a:br>
            <a:r>
              <a:rPr lang="en-US" dirty="0"/>
              <a:t>and</a:t>
            </a:r>
            <a:br>
              <a:rPr lang="en-US" dirty="0"/>
            </a:br>
            <a:r>
              <a:rPr lang="en-US" dirty="0"/>
              <a:t>Agile Essentials</a:t>
            </a:r>
          </a:p>
        </p:txBody>
      </p:sp>
    </p:spTree>
    <p:extLst>
      <p:ext uri="{BB962C8B-B14F-4D97-AF65-F5344CB8AC3E}">
        <p14:creationId xmlns:p14="http://schemas.microsoft.com/office/powerpoint/2010/main" val="42698962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4896-3496-9141-B6FB-A8C4A56EE660}"/>
              </a:ext>
            </a:extLst>
          </p:cNvPr>
          <p:cNvSpPr>
            <a:spLocks noGrp="1"/>
          </p:cNvSpPr>
          <p:nvPr>
            <p:ph type="title"/>
          </p:nvPr>
        </p:nvSpPr>
        <p:spPr/>
        <p:txBody>
          <a:bodyPr/>
          <a:lstStyle/>
          <a:p>
            <a:r>
              <a:rPr lang="en-US" dirty="0"/>
              <a:t>Practices</a:t>
            </a:r>
          </a:p>
        </p:txBody>
      </p:sp>
      <p:sp>
        <p:nvSpPr>
          <p:cNvPr id="3" name="TextBox 2">
            <a:extLst>
              <a:ext uri="{FF2B5EF4-FFF2-40B4-BE49-F238E27FC236}">
                <a16:creationId xmlns:a16="http://schemas.microsoft.com/office/drawing/2014/main" id="{C46A1C7D-0B38-4C47-95CB-1CF10887C9F3}"/>
              </a:ext>
            </a:extLst>
          </p:cNvPr>
          <p:cNvSpPr txBox="1"/>
          <p:nvPr/>
        </p:nvSpPr>
        <p:spPr>
          <a:xfrm>
            <a:off x="487082" y="690283"/>
            <a:ext cx="8379011" cy="4578048"/>
          </a:xfrm>
          <a:prstGeom prst="rect">
            <a:avLst/>
          </a:prstGeom>
          <a:noFill/>
        </p:spPr>
        <p:txBody>
          <a:bodyPr wrap="square" rtlCol="0">
            <a:spAutoFit/>
          </a:bodyPr>
          <a:lstStyle/>
          <a:p>
            <a:r>
              <a:rPr lang="en-US" dirty="0"/>
              <a:t>Although ‘Practice’ is a commonly used term, it is at best loosely defined; and there are many ways to define a practice…...</a:t>
            </a:r>
          </a:p>
          <a:p>
            <a:endParaRPr lang="en-US" dirty="0"/>
          </a:p>
          <a:p>
            <a:r>
              <a:rPr lang="en-US" dirty="0"/>
              <a:t>The </a:t>
            </a:r>
            <a:r>
              <a:rPr lang="en-US" dirty="0" err="1"/>
              <a:t>Kernal</a:t>
            </a:r>
            <a:r>
              <a:rPr lang="en-US" dirty="0"/>
              <a:t> provides a simple language to precisely describe practices, in terms of:</a:t>
            </a:r>
          </a:p>
          <a:p>
            <a:endParaRPr lang="en-US" dirty="0"/>
          </a:p>
          <a:p>
            <a:pPr marL="342900" indent="-342900">
              <a:buAutoNum type="arabicParenR"/>
            </a:pPr>
            <a:r>
              <a:rPr lang="en-US" dirty="0"/>
              <a:t>Things to Work With:</a:t>
            </a:r>
          </a:p>
          <a:p>
            <a:pPr marL="732526" lvl="1" indent="-342900">
              <a:buFont typeface="Arial" panose="020B0604020202020204" pitchFamily="34" charset="0"/>
              <a:buChar char="•"/>
            </a:pPr>
            <a:r>
              <a:rPr lang="en-US" b="1" i="1" dirty="0"/>
              <a:t>Alphas</a:t>
            </a:r>
            <a:r>
              <a:rPr lang="en-US" dirty="0"/>
              <a:t> described by</a:t>
            </a:r>
          </a:p>
          <a:p>
            <a:pPr marL="732526" lvl="1" indent="-342900">
              <a:buFont typeface="Arial" panose="020B0604020202020204" pitchFamily="34" charset="0"/>
              <a:buChar char="•"/>
            </a:pPr>
            <a:r>
              <a:rPr lang="en-US" b="1" i="1" dirty="0"/>
              <a:t>Work Products</a:t>
            </a:r>
          </a:p>
          <a:p>
            <a:pPr marL="342900" indent="-342900">
              <a:buAutoNum type="arabicParenR"/>
            </a:pPr>
            <a:r>
              <a:rPr lang="en-US" dirty="0"/>
              <a:t>Things to Do:</a:t>
            </a:r>
          </a:p>
          <a:p>
            <a:pPr marL="732526" lvl="1" indent="-342900">
              <a:buFont typeface="Arial" panose="020B0604020202020204" pitchFamily="34" charset="0"/>
              <a:buChar char="•"/>
            </a:pPr>
            <a:r>
              <a:rPr lang="en-US" b="1" i="1" dirty="0"/>
              <a:t>Activity Spaces </a:t>
            </a:r>
            <a:r>
              <a:rPr lang="en-US" dirty="0"/>
              <a:t>refined by</a:t>
            </a:r>
          </a:p>
          <a:p>
            <a:pPr marL="732526" lvl="1" indent="-342900">
              <a:buFont typeface="Arial" panose="020B0604020202020204" pitchFamily="34" charset="0"/>
              <a:buChar char="•"/>
            </a:pPr>
            <a:r>
              <a:rPr lang="en-US" b="1" i="1" dirty="0"/>
              <a:t>Activities</a:t>
            </a:r>
          </a:p>
          <a:p>
            <a:pPr marL="732526" lvl="1" indent="-342900">
              <a:buFont typeface="Arial" panose="020B0604020202020204" pitchFamily="34" charset="0"/>
              <a:buChar char="•"/>
            </a:pPr>
            <a:endParaRPr lang="en-US" b="1" i="1" dirty="0"/>
          </a:p>
          <a:p>
            <a:r>
              <a:rPr lang="en-US" dirty="0"/>
              <a:t>The Kernel language also provides a way to understand how practices work together through </a:t>
            </a:r>
            <a:r>
              <a:rPr lang="en-US" b="1" i="1" dirty="0"/>
              <a:t>Practice Composition.</a:t>
            </a:r>
            <a:r>
              <a:rPr lang="en-US" dirty="0"/>
              <a:t> This is about merging practices together, and sorting out the overlap:</a:t>
            </a:r>
          </a:p>
          <a:p>
            <a:pPr marL="675376" lvl="1" indent="-285750">
              <a:buFont typeface="Arial" panose="020B0604020202020204" pitchFamily="34" charset="0"/>
              <a:buChar char="•"/>
            </a:pPr>
            <a:r>
              <a:rPr lang="en-US" b="1" i="1" dirty="0"/>
              <a:t>Kernel</a:t>
            </a:r>
            <a:r>
              <a:rPr lang="en-US" dirty="0"/>
              <a:t> is separated from </a:t>
            </a:r>
            <a:r>
              <a:rPr lang="en-US" b="1" i="1" dirty="0"/>
              <a:t>Practices</a:t>
            </a:r>
          </a:p>
          <a:p>
            <a:pPr marL="675376" lvl="1" indent="-285750">
              <a:buFont typeface="Arial" panose="020B0604020202020204" pitchFamily="34" charset="0"/>
              <a:buChar char="•"/>
            </a:pPr>
            <a:r>
              <a:rPr lang="en-US" b="1" i="1" dirty="0"/>
              <a:t>Alphas</a:t>
            </a:r>
            <a:r>
              <a:rPr lang="en-US" dirty="0"/>
              <a:t> are separated from </a:t>
            </a:r>
            <a:r>
              <a:rPr lang="en-US" b="1" i="1" dirty="0"/>
              <a:t>Work Products </a:t>
            </a:r>
            <a:r>
              <a:rPr lang="en-US" dirty="0"/>
              <a:t>(documents)</a:t>
            </a:r>
          </a:p>
          <a:p>
            <a:pPr marL="675376" lvl="1" indent="-285750">
              <a:buFont typeface="Arial" panose="020B0604020202020204" pitchFamily="34" charset="0"/>
              <a:buChar char="•"/>
            </a:pPr>
            <a:r>
              <a:rPr lang="en-US" dirty="0"/>
              <a:t>Essence is separate form the details</a:t>
            </a:r>
          </a:p>
          <a:p>
            <a:endParaRPr lang="en-US" dirty="0"/>
          </a:p>
          <a:p>
            <a:endParaRPr lang="en-US" dirty="0"/>
          </a:p>
        </p:txBody>
      </p:sp>
    </p:spTree>
    <p:extLst>
      <p:ext uri="{BB962C8B-B14F-4D97-AF65-F5344CB8AC3E}">
        <p14:creationId xmlns:p14="http://schemas.microsoft.com/office/powerpoint/2010/main" val="13761284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Example “Product Backlog Essentials” Practise</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3816" y="513925"/>
            <a:ext cx="5864802" cy="42493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42962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Extending the Kernel – Add the ‘Agile Essential Practices’</a:t>
            </a:r>
          </a:p>
        </p:txBody>
      </p:sp>
      <p:sp>
        <p:nvSpPr>
          <p:cNvPr id="4" name="TextBox 3"/>
          <p:cNvSpPr txBox="1"/>
          <p:nvPr/>
        </p:nvSpPr>
        <p:spPr>
          <a:xfrm>
            <a:off x="588606" y="626709"/>
            <a:ext cx="6482149" cy="584775"/>
          </a:xfrm>
          <a:prstGeom prst="rect">
            <a:avLst/>
          </a:prstGeom>
          <a:noFill/>
        </p:spPr>
        <p:txBody>
          <a:bodyPr wrap="square" rtlCol="0">
            <a:spAutoFit/>
          </a:bodyPr>
          <a:lstStyle/>
          <a:p>
            <a:r>
              <a:rPr lang="en-AU" sz="1600" dirty="0">
                <a:solidFill>
                  <a:srgbClr val="44484F"/>
                </a:solidFill>
                <a:latin typeface="Arial"/>
                <a:cs typeface="Arial"/>
              </a:rPr>
              <a:t>Adding Practices on top of the Kernel creates a specific Method.</a:t>
            </a:r>
          </a:p>
          <a:p>
            <a:r>
              <a:rPr lang="en-AU" sz="1600" dirty="0">
                <a:solidFill>
                  <a:srgbClr val="44484F"/>
                </a:solidFill>
                <a:latin typeface="Arial"/>
                <a:cs typeface="Arial"/>
              </a:rPr>
              <a:t>For example, an Agile method with 7 practices.</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547" y="1396620"/>
            <a:ext cx="7356725" cy="30830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8451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Agile Essentials Practises</a:t>
            </a:r>
          </a:p>
        </p:txBody>
      </p:sp>
      <p:sp>
        <p:nvSpPr>
          <p:cNvPr id="4" name="Rectangle 3"/>
          <p:cNvSpPr/>
          <p:nvPr/>
        </p:nvSpPr>
        <p:spPr>
          <a:xfrm>
            <a:off x="444181" y="757048"/>
            <a:ext cx="7881671" cy="3785652"/>
          </a:xfrm>
          <a:prstGeom prst="rect">
            <a:avLst/>
          </a:prstGeom>
        </p:spPr>
        <p:txBody>
          <a:bodyPr wrap="square">
            <a:spAutoFit/>
          </a:bodyPr>
          <a:lstStyle/>
          <a:p>
            <a:pPr marL="244968" indent="-244968">
              <a:buFont typeface="Arial" panose="020B0604020202020204" pitchFamily="34" charset="0"/>
              <a:buChar char="•"/>
            </a:pPr>
            <a:r>
              <a:rPr lang="en-US" sz="1600" b="1" dirty="0"/>
              <a:t>Product Ownership Essentials </a:t>
            </a:r>
            <a:r>
              <a:rPr lang="en-US" sz="1600" dirty="0"/>
              <a:t>- own, evolve and communicate the product vision and guide the evolution of the product to achieve the vision</a:t>
            </a:r>
          </a:p>
          <a:p>
            <a:pPr marL="244968" indent="-244968">
              <a:buFont typeface="Arial" panose="020B0604020202020204" pitchFamily="34" charset="0"/>
              <a:buChar char="•"/>
            </a:pPr>
            <a:r>
              <a:rPr lang="en-US" sz="1600" b="1" dirty="0"/>
              <a:t>Product Backlog Essentials </a:t>
            </a:r>
            <a:r>
              <a:rPr lang="en-US" sz="1600" dirty="0"/>
              <a:t>- capture what the users of a software system want it to do as a priority-ranked list of independently buildable items</a:t>
            </a:r>
          </a:p>
          <a:p>
            <a:pPr marL="244968" indent="-244968">
              <a:buFont typeface="Arial" panose="020B0604020202020204" pitchFamily="34" charset="0"/>
              <a:buChar char="•"/>
            </a:pPr>
            <a:r>
              <a:rPr lang="en-US" sz="1600" b="1" dirty="0"/>
              <a:t>Agile Teaming Essentials </a:t>
            </a:r>
            <a:r>
              <a:rPr lang="en-US" sz="1600" dirty="0"/>
              <a:t>- a self-organizing team maximizes its performance by using a </a:t>
            </a:r>
            <a:r>
              <a:rPr lang="en-AU" sz="1600" dirty="0"/>
              <a:t>highly collaborative teaming approach</a:t>
            </a:r>
          </a:p>
          <a:p>
            <a:pPr marL="244968" indent="-244968">
              <a:buFont typeface="Arial" panose="020B0604020202020204" pitchFamily="34" charset="0"/>
              <a:buChar char="•"/>
            </a:pPr>
            <a:r>
              <a:rPr lang="en-US" sz="1600" b="1" dirty="0"/>
              <a:t>Daily Stand-up Essentials </a:t>
            </a:r>
            <a:r>
              <a:rPr lang="en-US" sz="1600" dirty="0"/>
              <a:t>- use a short, daily, whole-team meeting to reaffirm delivery focus, assess progress, agree work plans and action the removal of impediments to </a:t>
            </a:r>
            <a:r>
              <a:rPr lang="en-AU" sz="1600" dirty="0"/>
              <a:t>progress</a:t>
            </a:r>
          </a:p>
          <a:p>
            <a:pPr marL="244968" indent="-244968">
              <a:buFont typeface="Arial" panose="020B0604020202020204" pitchFamily="34" charset="0"/>
              <a:buChar char="•"/>
            </a:pPr>
            <a:r>
              <a:rPr lang="en-US" sz="1600" b="1" dirty="0"/>
              <a:t>Agile Development Essentials </a:t>
            </a:r>
            <a:r>
              <a:rPr lang="en-US" sz="1600" dirty="0"/>
              <a:t>- add value to a product by incrementally extending it while ensuring it remains usable, releasable and maintainable</a:t>
            </a:r>
          </a:p>
          <a:p>
            <a:pPr marL="244968" indent="-244968">
              <a:buFont typeface="Arial" panose="020B0604020202020204" pitchFamily="34" charset="0"/>
              <a:buChar char="•"/>
            </a:pPr>
            <a:r>
              <a:rPr lang="en-US" sz="1600" b="1" dirty="0"/>
              <a:t>Agile Retrospective Essentials </a:t>
            </a:r>
            <a:r>
              <a:rPr lang="en-US" sz="1600" dirty="0"/>
              <a:t>- make incremental improvements to the way of working </a:t>
            </a:r>
            <a:r>
              <a:rPr lang="en-AU" sz="1600" dirty="0"/>
              <a:t>through regularly repeated retrospectives</a:t>
            </a:r>
          </a:p>
          <a:p>
            <a:pPr marL="244968" indent="-244968">
              <a:buFont typeface="Arial" panose="020B0604020202020204" pitchFamily="34" charset="0"/>
              <a:buChar char="•"/>
            </a:pPr>
            <a:r>
              <a:rPr lang="en-US" sz="1600" b="1" dirty="0"/>
              <a:t>Agile </a:t>
            </a:r>
            <a:r>
              <a:rPr lang="en-US" sz="1600" b="1" dirty="0" err="1"/>
              <a:t>Timeboxing</a:t>
            </a:r>
            <a:r>
              <a:rPr lang="en-US" sz="1600" b="1" dirty="0"/>
              <a:t> Essentials </a:t>
            </a:r>
            <a:r>
              <a:rPr lang="en-US" sz="1600" dirty="0"/>
              <a:t>- progress the work as a series of focused </a:t>
            </a:r>
            <a:r>
              <a:rPr lang="en-US" sz="1600" dirty="0" err="1"/>
              <a:t>timeboxes</a:t>
            </a:r>
            <a:r>
              <a:rPr lang="en-US" sz="1600" dirty="0"/>
              <a:t>, and assess and re-plan the work at the end of each </a:t>
            </a:r>
            <a:r>
              <a:rPr lang="en-US" sz="1600" dirty="0" err="1"/>
              <a:t>timebox</a:t>
            </a:r>
            <a:r>
              <a:rPr lang="en-US" sz="1600" dirty="0"/>
              <a:t>.</a:t>
            </a:r>
            <a:endParaRPr lang="en-AU" sz="1600" dirty="0"/>
          </a:p>
        </p:txBody>
      </p:sp>
    </p:spTree>
    <p:extLst>
      <p:ext uri="{BB962C8B-B14F-4D97-AF65-F5344CB8AC3E}">
        <p14:creationId xmlns:p14="http://schemas.microsoft.com/office/powerpoint/2010/main" val="4784648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Agile Essentials – Activities on their Kernel Spaces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8034" y="616816"/>
            <a:ext cx="6457995" cy="4120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796906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Customer Related Practise, Alphas and Activities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915" y="616816"/>
            <a:ext cx="6457995" cy="4120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7095" y="485527"/>
            <a:ext cx="1954934" cy="2625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765024" y="2057294"/>
            <a:ext cx="5222072" cy="2778064"/>
          </a:xfrm>
          <a:prstGeom prst="rect">
            <a:avLst/>
          </a:prstGeom>
          <a:solidFill>
            <a:schemeClr val="bg1">
              <a:alpha val="66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096"/>
          </a:p>
        </p:txBody>
      </p:sp>
    </p:spTree>
    <p:extLst>
      <p:ext uri="{BB962C8B-B14F-4D97-AF65-F5344CB8AC3E}">
        <p14:creationId xmlns:p14="http://schemas.microsoft.com/office/powerpoint/2010/main" val="20801540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Solution Related Practise, Alphas and Activities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8034" y="616816"/>
            <a:ext cx="6457995" cy="4120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4043" y="1388501"/>
            <a:ext cx="1830564" cy="2728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765024" y="3394880"/>
            <a:ext cx="5222072" cy="1440478"/>
          </a:xfrm>
          <a:prstGeom prst="rect">
            <a:avLst/>
          </a:prstGeom>
          <a:solidFill>
            <a:schemeClr val="bg1">
              <a:alpha val="66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096"/>
          </a:p>
        </p:txBody>
      </p:sp>
      <p:sp>
        <p:nvSpPr>
          <p:cNvPr id="7" name="Rectangle 6"/>
          <p:cNvSpPr/>
          <p:nvPr/>
        </p:nvSpPr>
        <p:spPr>
          <a:xfrm>
            <a:off x="1073698" y="513925"/>
            <a:ext cx="5222072" cy="1234695"/>
          </a:xfrm>
          <a:prstGeom prst="rect">
            <a:avLst/>
          </a:prstGeom>
          <a:solidFill>
            <a:schemeClr val="bg1">
              <a:alpha val="66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096"/>
          </a:p>
        </p:txBody>
      </p:sp>
      <p:sp>
        <p:nvSpPr>
          <p:cNvPr id="5" name="Rectangle 4"/>
          <p:cNvSpPr/>
          <p:nvPr/>
        </p:nvSpPr>
        <p:spPr>
          <a:xfrm>
            <a:off x="6321151" y="1337055"/>
            <a:ext cx="1131804" cy="2675173"/>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096"/>
          </a:p>
        </p:txBody>
      </p:sp>
    </p:spTree>
    <p:extLst>
      <p:ext uri="{BB962C8B-B14F-4D97-AF65-F5344CB8AC3E}">
        <p14:creationId xmlns:p14="http://schemas.microsoft.com/office/powerpoint/2010/main" val="115025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Endeavour Related Practise, Alphas and Activities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170" y="616816"/>
            <a:ext cx="6457995" cy="4120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3494" y="925490"/>
            <a:ext cx="2844520" cy="2667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436160" y="616816"/>
            <a:ext cx="4745542" cy="2675173"/>
          </a:xfrm>
          <a:prstGeom prst="rect">
            <a:avLst/>
          </a:prstGeom>
          <a:solidFill>
            <a:schemeClr val="bg1">
              <a:alpha val="66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096"/>
          </a:p>
        </p:txBody>
      </p:sp>
    </p:spTree>
    <p:extLst>
      <p:ext uri="{BB962C8B-B14F-4D97-AF65-F5344CB8AC3E}">
        <p14:creationId xmlns:p14="http://schemas.microsoft.com/office/powerpoint/2010/main" val="1737426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DCE70-7244-A54C-94E4-F5FA2A8D211D}"/>
              </a:ext>
            </a:extLst>
          </p:cNvPr>
          <p:cNvSpPr>
            <a:spLocks noGrp="1"/>
          </p:cNvSpPr>
          <p:nvPr>
            <p:ph type="title"/>
          </p:nvPr>
        </p:nvSpPr>
        <p:spPr/>
        <p:txBody>
          <a:bodyPr/>
          <a:lstStyle/>
          <a:p>
            <a:r>
              <a:rPr lang="en-US" dirty="0"/>
              <a:t>The SEMAT Initiative</a:t>
            </a:r>
          </a:p>
        </p:txBody>
      </p:sp>
      <p:sp>
        <p:nvSpPr>
          <p:cNvPr id="3" name="Rectangle 2">
            <a:extLst>
              <a:ext uri="{FF2B5EF4-FFF2-40B4-BE49-F238E27FC236}">
                <a16:creationId xmlns:a16="http://schemas.microsoft.com/office/drawing/2014/main" id="{F0691E43-1D66-4541-A379-840782F433F6}"/>
              </a:ext>
            </a:extLst>
          </p:cNvPr>
          <p:cNvSpPr/>
          <p:nvPr/>
        </p:nvSpPr>
        <p:spPr>
          <a:xfrm>
            <a:off x="746972" y="645202"/>
            <a:ext cx="7574068" cy="1631216"/>
          </a:xfrm>
          <a:prstGeom prst="rect">
            <a:avLst/>
          </a:prstGeom>
        </p:spPr>
        <p:txBody>
          <a:bodyPr wrap="square">
            <a:spAutoFit/>
          </a:bodyPr>
          <a:lstStyle/>
          <a:p>
            <a:r>
              <a:rPr lang="en-GB" sz="2000" dirty="0">
                <a:solidFill>
                  <a:srgbClr val="0070C0"/>
                </a:solidFill>
              </a:rPr>
              <a:t>Software Engineering Method and Theory</a:t>
            </a:r>
          </a:p>
          <a:p>
            <a:endParaRPr lang="en-GB" sz="2000" dirty="0"/>
          </a:p>
          <a:p>
            <a:pPr lvl="6"/>
            <a:r>
              <a:rPr lang="en-GB" sz="2000" dirty="0"/>
              <a:t>Founded in September 2009 by:</a:t>
            </a:r>
          </a:p>
          <a:p>
            <a:pPr lvl="6"/>
            <a:r>
              <a:rPr lang="en-GB" sz="2000" dirty="0"/>
              <a:t>Ivar Jacobson, Bertrand Meyer, Richard </a:t>
            </a:r>
            <a:r>
              <a:rPr lang="en-GB" sz="2000" dirty="0" err="1"/>
              <a:t>Soley</a:t>
            </a:r>
            <a:endParaRPr lang="en-GB" sz="2000" dirty="0"/>
          </a:p>
          <a:p>
            <a:r>
              <a:rPr lang="en-GB" sz="2000" dirty="0" err="1">
                <a:solidFill>
                  <a:srgbClr val="009DDC"/>
                </a:solidFill>
              </a:rPr>
              <a:t>www.semat.org</a:t>
            </a:r>
            <a:endParaRPr lang="en-GB" sz="2000" dirty="0">
              <a:solidFill>
                <a:srgbClr val="009DDC"/>
              </a:solidFill>
            </a:endParaRPr>
          </a:p>
        </p:txBody>
      </p:sp>
      <p:pic>
        <p:nvPicPr>
          <p:cNvPr id="4" name="Picture 3">
            <a:extLst>
              <a:ext uri="{FF2B5EF4-FFF2-40B4-BE49-F238E27FC236}">
                <a16:creationId xmlns:a16="http://schemas.microsoft.com/office/drawing/2014/main" id="{C76448D7-CEEB-524C-99EB-8DE889BEE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972" y="887743"/>
            <a:ext cx="1841270" cy="1015873"/>
          </a:xfrm>
          <a:prstGeom prst="rect">
            <a:avLst/>
          </a:prstGeom>
        </p:spPr>
      </p:pic>
      <p:sp>
        <p:nvSpPr>
          <p:cNvPr id="5" name="Rectangle 4">
            <a:extLst>
              <a:ext uri="{FF2B5EF4-FFF2-40B4-BE49-F238E27FC236}">
                <a16:creationId xmlns:a16="http://schemas.microsoft.com/office/drawing/2014/main" id="{EE25762E-217D-9B4C-8E00-303645CF7314}"/>
              </a:ext>
            </a:extLst>
          </p:cNvPr>
          <p:cNvSpPr/>
          <p:nvPr/>
        </p:nvSpPr>
        <p:spPr>
          <a:xfrm>
            <a:off x="657860" y="2433455"/>
            <a:ext cx="5288068" cy="2390526"/>
          </a:xfrm>
          <a:prstGeom prst="rect">
            <a:avLst/>
          </a:prstGeom>
        </p:spPr>
        <p:txBody>
          <a:bodyPr wrap="square">
            <a:spAutoFit/>
          </a:bodyPr>
          <a:lstStyle/>
          <a:p>
            <a:r>
              <a:rPr lang="sv-SE" sz="1800" b="1" dirty="0"/>
              <a:t>The Grand Vision</a:t>
            </a:r>
          </a:p>
          <a:p>
            <a:r>
              <a:rPr lang="sv-SE" sz="1600" dirty="0"/>
              <a:t>To support a process to </a:t>
            </a:r>
            <a:r>
              <a:rPr lang="sv-SE" sz="1600" dirty="0" err="1"/>
              <a:t>refound</a:t>
            </a:r>
            <a:r>
              <a:rPr lang="sv-SE" sz="1600" dirty="0"/>
              <a:t> software </a:t>
            </a:r>
            <a:r>
              <a:rPr lang="sv-SE" sz="1600" dirty="0" err="1"/>
              <a:t>engineering</a:t>
            </a:r>
            <a:r>
              <a:rPr lang="sv-SE" sz="1600" dirty="0"/>
              <a:t>, </a:t>
            </a:r>
            <a:r>
              <a:rPr lang="sv-SE" sz="1600" dirty="0" err="1"/>
              <a:t>based</a:t>
            </a:r>
            <a:r>
              <a:rPr lang="sv-SE" sz="1600" dirty="0"/>
              <a:t> on a solid </a:t>
            </a:r>
            <a:r>
              <a:rPr lang="sv-SE" sz="1600" dirty="0" err="1"/>
              <a:t>theory</a:t>
            </a:r>
            <a:r>
              <a:rPr lang="sv-SE" sz="1600" dirty="0"/>
              <a:t>, proven </a:t>
            </a:r>
            <a:r>
              <a:rPr lang="sv-SE" sz="1600" dirty="0" err="1"/>
              <a:t>principles</a:t>
            </a:r>
            <a:r>
              <a:rPr lang="sv-SE" sz="1600" dirty="0"/>
              <a:t> and best </a:t>
            </a:r>
            <a:r>
              <a:rPr lang="sv-SE" sz="1600" dirty="0" err="1"/>
              <a:t>practices</a:t>
            </a:r>
            <a:r>
              <a:rPr lang="sv-SE" sz="1600" dirty="0"/>
              <a:t>.</a:t>
            </a:r>
          </a:p>
          <a:p>
            <a:r>
              <a:rPr lang="sv-SE" sz="1800" b="1" dirty="0"/>
              <a:t>The OMG Standard</a:t>
            </a:r>
          </a:p>
          <a:p>
            <a:r>
              <a:rPr lang="en-AU" dirty="0"/>
              <a:t>Essence – Kernel and Language for Software Engineering Methods, </a:t>
            </a:r>
            <a:r>
              <a:rPr lang="en-AU" sz="1600" dirty="0"/>
              <a:t>V1.2</a:t>
            </a:r>
          </a:p>
          <a:p>
            <a:r>
              <a:rPr lang="en-AU" sz="1800" b="1" dirty="0"/>
              <a:t>The Book</a:t>
            </a:r>
          </a:p>
          <a:p>
            <a:r>
              <a:rPr lang="en-AU" sz="1600" dirty="0"/>
              <a:t>“The Essence of Software Engineering.”</a:t>
            </a:r>
            <a:endParaRPr lang="en-AU" sz="1800" dirty="0"/>
          </a:p>
          <a:p>
            <a:endParaRPr lang="sv-SE" sz="1600" dirty="0"/>
          </a:p>
        </p:txBody>
      </p:sp>
      <p:pic>
        <p:nvPicPr>
          <p:cNvPr id="8" name="Picture 7">
            <a:extLst>
              <a:ext uri="{FF2B5EF4-FFF2-40B4-BE49-F238E27FC236}">
                <a16:creationId xmlns:a16="http://schemas.microsoft.com/office/drawing/2014/main" id="{5D336BD4-60A4-0E48-A34F-BF4A9ED5A3D4}"/>
              </a:ext>
            </a:extLst>
          </p:cNvPr>
          <p:cNvPicPr>
            <a:picLocks noChangeAspect="1"/>
          </p:cNvPicPr>
          <p:nvPr/>
        </p:nvPicPr>
        <p:blipFill>
          <a:blip r:embed="rId3"/>
          <a:stretch>
            <a:fillRect/>
          </a:stretch>
        </p:blipFill>
        <p:spPr>
          <a:xfrm>
            <a:off x="5945928" y="3072143"/>
            <a:ext cx="2775162" cy="1123280"/>
          </a:xfrm>
          <a:prstGeom prst="rect">
            <a:avLst/>
          </a:prstGeom>
        </p:spPr>
      </p:pic>
      <p:sp>
        <p:nvSpPr>
          <p:cNvPr id="9" name="Rectangle 8">
            <a:extLst>
              <a:ext uri="{FF2B5EF4-FFF2-40B4-BE49-F238E27FC236}">
                <a16:creationId xmlns:a16="http://schemas.microsoft.com/office/drawing/2014/main" id="{0725490C-587F-7D42-B442-BE0363C9BDC2}"/>
              </a:ext>
            </a:extLst>
          </p:cNvPr>
          <p:cNvSpPr/>
          <p:nvPr/>
        </p:nvSpPr>
        <p:spPr>
          <a:xfrm>
            <a:off x="5697992" y="4268300"/>
            <a:ext cx="3007746" cy="276999"/>
          </a:xfrm>
          <a:prstGeom prst="rect">
            <a:avLst/>
          </a:prstGeom>
        </p:spPr>
        <p:txBody>
          <a:bodyPr wrap="none">
            <a:spAutoFit/>
          </a:bodyPr>
          <a:lstStyle/>
          <a:p>
            <a:r>
              <a:rPr lang="en-US" sz="1200" dirty="0"/>
              <a:t>https://</a:t>
            </a:r>
            <a:r>
              <a:rPr lang="en-US" sz="1200" dirty="0" err="1"/>
              <a:t>www.omg.org</a:t>
            </a:r>
            <a:r>
              <a:rPr lang="en-US" sz="1200" dirty="0"/>
              <a:t>/spec/Essence/1.2/PDF</a:t>
            </a:r>
          </a:p>
        </p:txBody>
      </p:sp>
    </p:spTree>
    <p:extLst>
      <p:ext uri="{BB962C8B-B14F-4D97-AF65-F5344CB8AC3E}">
        <p14:creationId xmlns:p14="http://schemas.microsoft.com/office/powerpoint/2010/main" val="5780843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EE1A8-AD06-DD4C-BE79-B32F4F6AA816}"/>
              </a:ext>
            </a:extLst>
          </p:cNvPr>
          <p:cNvSpPr>
            <a:spLocks noGrp="1"/>
          </p:cNvSpPr>
          <p:nvPr>
            <p:ph type="title"/>
          </p:nvPr>
        </p:nvSpPr>
        <p:spPr/>
        <p:txBody>
          <a:bodyPr/>
          <a:lstStyle/>
          <a:p>
            <a:r>
              <a:rPr lang="en-US" dirty="0"/>
              <a:t>Architecture Essentials</a:t>
            </a:r>
          </a:p>
        </p:txBody>
      </p:sp>
      <p:pic>
        <p:nvPicPr>
          <p:cNvPr id="4" name="Picture 3">
            <a:extLst>
              <a:ext uri="{FF2B5EF4-FFF2-40B4-BE49-F238E27FC236}">
                <a16:creationId xmlns:a16="http://schemas.microsoft.com/office/drawing/2014/main" id="{58DC516E-4FA0-3D48-AB2E-343988614B88}"/>
              </a:ext>
            </a:extLst>
          </p:cNvPr>
          <p:cNvPicPr>
            <a:picLocks noChangeAspect="1"/>
          </p:cNvPicPr>
          <p:nvPr/>
        </p:nvPicPr>
        <p:blipFill>
          <a:blip r:embed="rId2"/>
          <a:stretch>
            <a:fillRect/>
          </a:stretch>
        </p:blipFill>
        <p:spPr>
          <a:xfrm>
            <a:off x="3351207" y="-57150"/>
            <a:ext cx="3781168" cy="5143500"/>
          </a:xfrm>
          <a:prstGeom prst="rect">
            <a:avLst/>
          </a:prstGeom>
        </p:spPr>
      </p:pic>
      <p:sp>
        <p:nvSpPr>
          <p:cNvPr id="5" name="TextBox 4">
            <a:extLst>
              <a:ext uri="{FF2B5EF4-FFF2-40B4-BE49-F238E27FC236}">
                <a16:creationId xmlns:a16="http://schemas.microsoft.com/office/drawing/2014/main" id="{3E04D810-8C4E-574B-818F-24269D851FC0}"/>
              </a:ext>
            </a:extLst>
          </p:cNvPr>
          <p:cNvSpPr txBox="1"/>
          <p:nvPr/>
        </p:nvSpPr>
        <p:spPr>
          <a:xfrm>
            <a:off x="234950" y="1962150"/>
            <a:ext cx="2945037" cy="328423"/>
          </a:xfrm>
          <a:prstGeom prst="rect">
            <a:avLst/>
          </a:prstGeom>
          <a:noFill/>
        </p:spPr>
        <p:txBody>
          <a:bodyPr wrap="none" rtlCol="0">
            <a:spAutoFit/>
          </a:bodyPr>
          <a:lstStyle/>
          <a:p>
            <a:r>
              <a:rPr lang="en-US" dirty="0"/>
              <a:t>Explore the Web Output of Tooling</a:t>
            </a:r>
          </a:p>
        </p:txBody>
      </p:sp>
    </p:spTree>
    <p:extLst>
      <p:ext uri="{BB962C8B-B14F-4D97-AF65-F5344CB8AC3E}">
        <p14:creationId xmlns:p14="http://schemas.microsoft.com/office/powerpoint/2010/main" val="36631317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8E077-5216-0041-8167-DFCDA449233D}"/>
              </a:ext>
            </a:extLst>
          </p:cNvPr>
          <p:cNvSpPr>
            <a:spLocks noGrp="1"/>
          </p:cNvSpPr>
          <p:nvPr>
            <p:ph type="title"/>
          </p:nvPr>
        </p:nvSpPr>
        <p:spPr/>
        <p:txBody>
          <a:bodyPr/>
          <a:lstStyle/>
          <a:p>
            <a:r>
              <a:rPr lang="en-US" dirty="0"/>
              <a:t>Web Descriptions</a:t>
            </a:r>
          </a:p>
        </p:txBody>
      </p:sp>
      <p:pic>
        <p:nvPicPr>
          <p:cNvPr id="4" name="Picture 3">
            <a:extLst>
              <a:ext uri="{FF2B5EF4-FFF2-40B4-BE49-F238E27FC236}">
                <a16:creationId xmlns:a16="http://schemas.microsoft.com/office/drawing/2014/main" id="{8BA7E8A0-5E56-3546-9AFB-ECCBDCC58478}"/>
              </a:ext>
            </a:extLst>
          </p:cNvPr>
          <p:cNvPicPr>
            <a:picLocks noChangeAspect="1"/>
          </p:cNvPicPr>
          <p:nvPr/>
        </p:nvPicPr>
        <p:blipFill>
          <a:blip r:embed="rId2"/>
          <a:stretch>
            <a:fillRect/>
          </a:stretch>
        </p:blipFill>
        <p:spPr>
          <a:xfrm>
            <a:off x="216366" y="545575"/>
            <a:ext cx="8760209" cy="4178389"/>
          </a:xfrm>
          <a:prstGeom prst="rect">
            <a:avLst/>
          </a:prstGeom>
          <a:ln>
            <a:solidFill>
              <a:schemeClr val="tx1"/>
            </a:solidFill>
          </a:ln>
        </p:spPr>
      </p:pic>
    </p:spTree>
    <p:extLst>
      <p:ext uri="{BB962C8B-B14F-4D97-AF65-F5344CB8AC3E}">
        <p14:creationId xmlns:p14="http://schemas.microsoft.com/office/powerpoint/2010/main" val="23722374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C7094-FE65-834C-809C-4D363BD37555}"/>
              </a:ext>
            </a:extLst>
          </p:cNvPr>
          <p:cNvSpPr>
            <a:spLocks noGrp="1"/>
          </p:cNvSpPr>
          <p:nvPr>
            <p:ph type="title"/>
          </p:nvPr>
        </p:nvSpPr>
        <p:spPr/>
        <p:txBody>
          <a:bodyPr/>
          <a:lstStyle/>
          <a:p>
            <a:r>
              <a:rPr lang="en-US" dirty="0"/>
              <a:t>Coaching Competency</a:t>
            </a:r>
          </a:p>
        </p:txBody>
      </p:sp>
      <p:pic>
        <p:nvPicPr>
          <p:cNvPr id="4" name="Picture 3">
            <a:extLst>
              <a:ext uri="{FF2B5EF4-FFF2-40B4-BE49-F238E27FC236}">
                <a16:creationId xmlns:a16="http://schemas.microsoft.com/office/drawing/2014/main" id="{353D19CF-DFDD-4C48-B640-ED3AF99E56F5}"/>
              </a:ext>
            </a:extLst>
          </p:cNvPr>
          <p:cNvPicPr>
            <a:picLocks noChangeAspect="1"/>
          </p:cNvPicPr>
          <p:nvPr/>
        </p:nvPicPr>
        <p:blipFill>
          <a:blip r:embed="rId2"/>
          <a:stretch>
            <a:fillRect/>
          </a:stretch>
        </p:blipFill>
        <p:spPr>
          <a:xfrm>
            <a:off x="221413" y="470153"/>
            <a:ext cx="1769717" cy="2407335"/>
          </a:xfrm>
          <a:prstGeom prst="rect">
            <a:avLst/>
          </a:prstGeom>
        </p:spPr>
      </p:pic>
      <p:pic>
        <p:nvPicPr>
          <p:cNvPr id="6" name="Picture 5">
            <a:extLst>
              <a:ext uri="{FF2B5EF4-FFF2-40B4-BE49-F238E27FC236}">
                <a16:creationId xmlns:a16="http://schemas.microsoft.com/office/drawing/2014/main" id="{74413F95-E7FB-0A44-B653-8D69A2F1646B}"/>
              </a:ext>
            </a:extLst>
          </p:cNvPr>
          <p:cNvPicPr>
            <a:picLocks noChangeAspect="1"/>
          </p:cNvPicPr>
          <p:nvPr/>
        </p:nvPicPr>
        <p:blipFill>
          <a:blip r:embed="rId3"/>
          <a:stretch>
            <a:fillRect/>
          </a:stretch>
        </p:blipFill>
        <p:spPr>
          <a:xfrm>
            <a:off x="2250639" y="477983"/>
            <a:ext cx="1769717" cy="2407335"/>
          </a:xfrm>
          <a:prstGeom prst="rect">
            <a:avLst/>
          </a:prstGeom>
        </p:spPr>
      </p:pic>
      <p:pic>
        <p:nvPicPr>
          <p:cNvPr id="10" name="Picture 9">
            <a:extLst>
              <a:ext uri="{FF2B5EF4-FFF2-40B4-BE49-F238E27FC236}">
                <a16:creationId xmlns:a16="http://schemas.microsoft.com/office/drawing/2014/main" id="{804E86BF-1224-9B4D-BADD-A355AD72A036}"/>
              </a:ext>
            </a:extLst>
          </p:cNvPr>
          <p:cNvPicPr>
            <a:picLocks noChangeAspect="1"/>
          </p:cNvPicPr>
          <p:nvPr/>
        </p:nvPicPr>
        <p:blipFill>
          <a:blip r:embed="rId4"/>
          <a:stretch>
            <a:fillRect/>
          </a:stretch>
        </p:blipFill>
        <p:spPr>
          <a:xfrm>
            <a:off x="6404666" y="477983"/>
            <a:ext cx="1769717" cy="2407335"/>
          </a:xfrm>
          <a:prstGeom prst="rect">
            <a:avLst/>
          </a:prstGeom>
        </p:spPr>
      </p:pic>
      <p:pic>
        <p:nvPicPr>
          <p:cNvPr id="12" name="Picture 11">
            <a:extLst>
              <a:ext uri="{FF2B5EF4-FFF2-40B4-BE49-F238E27FC236}">
                <a16:creationId xmlns:a16="http://schemas.microsoft.com/office/drawing/2014/main" id="{1F54C524-5A79-334A-8D91-F482411AAE29}"/>
              </a:ext>
            </a:extLst>
          </p:cNvPr>
          <p:cNvPicPr>
            <a:picLocks noChangeAspect="1"/>
          </p:cNvPicPr>
          <p:nvPr/>
        </p:nvPicPr>
        <p:blipFill>
          <a:blip r:embed="rId5"/>
          <a:stretch>
            <a:fillRect/>
          </a:stretch>
        </p:blipFill>
        <p:spPr>
          <a:xfrm>
            <a:off x="3153953" y="2736163"/>
            <a:ext cx="1769717" cy="2407335"/>
          </a:xfrm>
          <a:prstGeom prst="rect">
            <a:avLst/>
          </a:prstGeom>
        </p:spPr>
      </p:pic>
      <p:pic>
        <p:nvPicPr>
          <p:cNvPr id="14" name="Picture 13">
            <a:extLst>
              <a:ext uri="{FF2B5EF4-FFF2-40B4-BE49-F238E27FC236}">
                <a16:creationId xmlns:a16="http://schemas.microsoft.com/office/drawing/2014/main" id="{FCA4DD96-2503-D648-80B5-918CD496B324}"/>
              </a:ext>
            </a:extLst>
          </p:cNvPr>
          <p:cNvPicPr>
            <a:picLocks noChangeAspect="1"/>
          </p:cNvPicPr>
          <p:nvPr/>
        </p:nvPicPr>
        <p:blipFill>
          <a:blip r:embed="rId6"/>
          <a:stretch>
            <a:fillRect/>
          </a:stretch>
        </p:blipFill>
        <p:spPr>
          <a:xfrm>
            <a:off x="5345284" y="2736165"/>
            <a:ext cx="1769717" cy="2407335"/>
          </a:xfrm>
          <a:prstGeom prst="rect">
            <a:avLst/>
          </a:prstGeom>
        </p:spPr>
      </p:pic>
      <p:pic>
        <p:nvPicPr>
          <p:cNvPr id="15" name="Picture 14">
            <a:extLst>
              <a:ext uri="{FF2B5EF4-FFF2-40B4-BE49-F238E27FC236}">
                <a16:creationId xmlns:a16="http://schemas.microsoft.com/office/drawing/2014/main" id="{D4807426-3311-C446-B4E7-DFE1F1DAB596}"/>
              </a:ext>
            </a:extLst>
          </p:cNvPr>
          <p:cNvPicPr>
            <a:picLocks noChangeAspect="1"/>
          </p:cNvPicPr>
          <p:nvPr/>
        </p:nvPicPr>
        <p:blipFill>
          <a:blip r:embed="rId7"/>
          <a:stretch>
            <a:fillRect/>
          </a:stretch>
        </p:blipFill>
        <p:spPr>
          <a:xfrm>
            <a:off x="4285902" y="470152"/>
            <a:ext cx="1769717" cy="2407335"/>
          </a:xfrm>
          <a:prstGeom prst="rect">
            <a:avLst/>
          </a:prstGeom>
        </p:spPr>
      </p:pic>
    </p:spTree>
    <p:extLst>
      <p:ext uri="{BB962C8B-B14F-4D97-AF65-F5344CB8AC3E}">
        <p14:creationId xmlns:p14="http://schemas.microsoft.com/office/powerpoint/2010/main" val="10390450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A846A-4181-8F49-B15D-4842985592B1}"/>
              </a:ext>
            </a:extLst>
          </p:cNvPr>
          <p:cNvSpPr>
            <a:spLocks noGrp="1"/>
          </p:cNvSpPr>
          <p:nvPr>
            <p:ph type="title"/>
          </p:nvPr>
        </p:nvSpPr>
        <p:spPr/>
        <p:txBody>
          <a:bodyPr/>
          <a:lstStyle/>
          <a:p>
            <a:r>
              <a:rPr lang="en-US" dirty="0"/>
              <a:t>Extensibility and Evolvability</a:t>
            </a:r>
          </a:p>
        </p:txBody>
      </p:sp>
      <p:sp>
        <p:nvSpPr>
          <p:cNvPr id="3" name="Regular Pentagon 2">
            <a:extLst>
              <a:ext uri="{FF2B5EF4-FFF2-40B4-BE49-F238E27FC236}">
                <a16:creationId xmlns:a16="http://schemas.microsoft.com/office/drawing/2014/main" id="{2F960D90-E4BD-924E-A7D3-85D31E622C81}"/>
              </a:ext>
            </a:extLst>
          </p:cNvPr>
          <p:cNvSpPr/>
          <p:nvPr/>
        </p:nvSpPr>
        <p:spPr>
          <a:xfrm>
            <a:off x="535267" y="1890433"/>
            <a:ext cx="1600200" cy="1320800"/>
          </a:xfrm>
          <a:prstGeom prst="pentag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Kernel</a:t>
            </a:r>
          </a:p>
        </p:txBody>
      </p:sp>
      <p:sp>
        <p:nvSpPr>
          <p:cNvPr id="4" name="Rectangle 3">
            <a:extLst>
              <a:ext uri="{FF2B5EF4-FFF2-40B4-BE49-F238E27FC236}">
                <a16:creationId xmlns:a16="http://schemas.microsoft.com/office/drawing/2014/main" id="{8221A5AD-8CB0-154B-B812-0C29324CC167}"/>
              </a:ext>
            </a:extLst>
          </p:cNvPr>
          <p:cNvSpPr/>
          <p:nvPr/>
        </p:nvSpPr>
        <p:spPr>
          <a:xfrm>
            <a:off x="3107017" y="1179233"/>
            <a:ext cx="1593850" cy="9017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Zoom In</a:t>
            </a:r>
          </a:p>
        </p:txBody>
      </p:sp>
      <p:sp>
        <p:nvSpPr>
          <p:cNvPr id="5" name="Rectangle 4">
            <a:extLst>
              <a:ext uri="{FF2B5EF4-FFF2-40B4-BE49-F238E27FC236}">
                <a16:creationId xmlns:a16="http://schemas.microsoft.com/office/drawing/2014/main" id="{F53700E2-0DA1-854E-8440-505609DE1D9E}"/>
              </a:ext>
            </a:extLst>
          </p:cNvPr>
          <p:cNvSpPr/>
          <p:nvPr/>
        </p:nvSpPr>
        <p:spPr>
          <a:xfrm>
            <a:off x="3107017" y="2392083"/>
            <a:ext cx="1593850" cy="9017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Reach Out</a:t>
            </a:r>
          </a:p>
        </p:txBody>
      </p:sp>
      <p:sp>
        <p:nvSpPr>
          <p:cNvPr id="6" name="Rectangle 5">
            <a:extLst>
              <a:ext uri="{FF2B5EF4-FFF2-40B4-BE49-F238E27FC236}">
                <a16:creationId xmlns:a16="http://schemas.microsoft.com/office/drawing/2014/main" id="{06C16D2E-6536-D643-808F-F62328057ACE}"/>
              </a:ext>
            </a:extLst>
          </p:cNvPr>
          <p:cNvSpPr/>
          <p:nvPr/>
        </p:nvSpPr>
        <p:spPr>
          <a:xfrm>
            <a:off x="3107017" y="3572436"/>
            <a:ext cx="1593850" cy="9017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Scale Up</a:t>
            </a:r>
          </a:p>
        </p:txBody>
      </p:sp>
      <p:sp>
        <p:nvSpPr>
          <p:cNvPr id="7" name="TextBox 6">
            <a:extLst>
              <a:ext uri="{FF2B5EF4-FFF2-40B4-BE49-F238E27FC236}">
                <a16:creationId xmlns:a16="http://schemas.microsoft.com/office/drawing/2014/main" id="{293864BF-7AAA-B047-89C8-7DF115F1E713}"/>
              </a:ext>
            </a:extLst>
          </p:cNvPr>
          <p:cNvSpPr txBox="1"/>
          <p:nvPr/>
        </p:nvSpPr>
        <p:spPr>
          <a:xfrm>
            <a:off x="4827868" y="1357033"/>
            <a:ext cx="3492500" cy="571500"/>
          </a:xfrm>
          <a:prstGeom prst="rect">
            <a:avLst/>
          </a:prstGeom>
          <a:noFill/>
        </p:spPr>
        <p:txBody>
          <a:bodyPr wrap="square" rtlCol="0">
            <a:spAutoFit/>
          </a:bodyPr>
          <a:lstStyle/>
          <a:p>
            <a:r>
              <a:rPr lang="en-US" dirty="0"/>
              <a:t>Provide more specific guidance to novice and large teams with explicit practices</a:t>
            </a:r>
          </a:p>
        </p:txBody>
      </p:sp>
      <p:sp>
        <p:nvSpPr>
          <p:cNvPr id="8" name="TextBox 7">
            <a:extLst>
              <a:ext uri="{FF2B5EF4-FFF2-40B4-BE49-F238E27FC236}">
                <a16:creationId xmlns:a16="http://schemas.microsoft.com/office/drawing/2014/main" id="{7C54C269-5059-034C-8F28-C65813A8C999}"/>
              </a:ext>
            </a:extLst>
          </p:cNvPr>
          <p:cNvSpPr txBox="1"/>
          <p:nvPr/>
        </p:nvSpPr>
        <p:spPr>
          <a:xfrm>
            <a:off x="4827868" y="2442631"/>
            <a:ext cx="3492500" cy="800604"/>
          </a:xfrm>
          <a:prstGeom prst="rect">
            <a:avLst/>
          </a:prstGeom>
          <a:noFill/>
        </p:spPr>
        <p:txBody>
          <a:bodyPr wrap="square" rtlCol="0">
            <a:spAutoFit/>
          </a:bodyPr>
          <a:lstStyle/>
          <a:p>
            <a:r>
              <a:rPr lang="en-US" dirty="0"/>
              <a:t>Meet the needs of different kinds of development through the use of appropriate practices</a:t>
            </a:r>
          </a:p>
        </p:txBody>
      </p:sp>
      <p:sp>
        <p:nvSpPr>
          <p:cNvPr id="9" name="TextBox 8">
            <a:extLst>
              <a:ext uri="{FF2B5EF4-FFF2-40B4-BE49-F238E27FC236}">
                <a16:creationId xmlns:a16="http://schemas.microsoft.com/office/drawing/2014/main" id="{EB7EACC9-6413-614A-9F5A-21B9598EB1D4}"/>
              </a:ext>
            </a:extLst>
          </p:cNvPr>
          <p:cNvSpPr txBox="1"/>
          <p:nvPr/>
        </p:nvSpPr>
        <p:spPr>
          <a:xfrm>
            <a:off x="4827868" y="3622984"/>
            <a:ext cx="3492500" cy="800604"/>
          </a:xfrm>
          <a:prstGeom prst="rect">
            <a:avLst/>
          </a:prstGeom>
          <a:noFill/>
        </p:spPr>
        <p:txBody>
          <a:bodyPr wrap="square" rtlCol="0">
            <a:spAutoFit/>
          </a:bodyPr>
          <a:lstStyle/>
          <a:p>
            <a:r>
              <a:rPr lang="en-US" dirty="0"/>
              <a:t>Facilitate coordination, planning, and tracking when conducting large software development endeavors</a:t>
            </a:r>
          </a:p>
        </p:txBody>
      </p:sp>
      <p:cxnSp>
        <p:nvCxnSpPr>
          <p:cNvPr id="11" name="Straight Arrow Connector 10">
            <a:extLst>
              <a:ext uri="{FF2B5EF4-FFF2-40B4-BE49-F238E27FC236}">
                <a16:creationId xmlns:a16="http://schemas.microsoft.com/office/drawing/2014/main" id="{EAFA8E63-3965-424C-9BD5-DE412888DAEC}"/>
              </a:ext>
            </a:extLst>
          </p:cNvPr>
          <p:cNvCxnSpPr>
            <a:endCxn id="4" idx="1"/>
          </p:cNvCxnSpPr>
          <p:nvPr/>
        </p:nvCxnSpPr>
        <p:spPr>
          <a:xfrm flipV="1">
            <a:off x="1811617" y="1630083"/>
            <a:ext cx="1295400" cy="660400"/>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1D59534B-CC15-B64F-BC88-4B3059EF8624}"/>
              </a:ext>
            </a:extLst>
          </p:cNvPr>
          <p:cNvCxnSpPr>
            <a:cxnSpLocks/>
            <a:endCxn id="5" idx="1"/>
          </p:cNvCxnSpPr>
          <p:nvPr/>
        </p:nvCxnSpPr>
        <p:spPr>
          <a:xfrm>
            <a:off x="2262468" y="2779433"/>
            <a:ext cx="844549" cy="63500"/>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1F7D426F-EFD4-044D-B51F-0693C0E49EB0}"/>
              </a:ext>
            </a:extLst>
          </p:cNvPr>
          <p:cNvCxnSpPr>
            <a:cxnSpLocks/>
            <a:endCxn id="6" idx="1"/>
          </p:cNvCxnSpPr>
          <p:nvPr/>
        </p:nvCxnSpPr>
        <p:spPr>
          <a:xfrm>
            <a:off x="1811617" y="3238813"/>
            <a:ext cx="1295400" cy="784473"/>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7FB8047A-024B-284B-89D0-B045928E504C}"/>
              </a:ext>
            </a:extLst>
          </p:cNvPr>
          <p:cNvSpPr/>
          <p:nvPr/>
        </p:nvSpPr>
        <p:spPr>
          <a:xfrm>
            <a:off x="535267" y="603315"/>
            <a:ext cx="8259109" cy="328423"/>
          </a:xfrm>
          <a:prstGeom prst="rect">
            <a:avLst/>
          </a:prstGeom>
        </p:spPr>
        <p:txBody>
          <a:bodyPr wrap="square">
            <a:spAutoFit/>
          </a:bodyPr>
          <a:lstStyle/>
          <a:p>
            <a:r>
              <a:rPr lang="en-US" dirty="0"/>
              <a:t>The Kernel supports evolutionary change, that is, a team can evolve their way of working as they go.</a:t>
            </a:r>
          </a:p>
        </p:txBody>
      </p:sp>
    </p:spTree>
    <p:extLst>
      <p:ext uri="{BB962C8B-B14F-4D97-AF65-F5344CB8AC3E}">
        <p14:creationId xmlns:p14="http://schemas.microsoft.com/office/powerpoint/2010/main" val="7383535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Conclusion</a:t>
            </a:r>
          </a:p>
        </p:txBody>
      </p:sp>
      <p:sp>
        <p:nvSpPr>
          <p:cNvPr id="4" name="TextBox 3"/>
          <p:cNvSpPr txBox="1"/>
          <p:nvPr/>
        </p:nvSpPr>
        <p:spPr>
          <a:xfrm>
            <a:off x="1011995" y="635171"/>
            <a:ext cx="4649964" cy="4445576"/>
          </a:xfrm>
          <a:prstGeom prst="rect">
            <a:avLst/>
          </a:prstGeom>
          <a:noFill/>
        </p:spPr>
        <p:txBody>
          <a:bodyPr wrap="square" rtlCol="0">
            <a:spAutoFit/>
          </a:bodyPr>
          <a:lstStyle/>
          <a:p>
            <a:pPr marL="244968" indent="-244968">
              <a:buFont typeface="Arial" panose="020B0604020202020204" pitchFamily="34" charset="0"/>
              <a:buChar char="•"/>
            </a:pPr>
            <a:r>
              <a:rPr lang="en-AU" sz="1286" dirty="0">
                <a:solidFill>
                  <a:srgbClr val="44484F"/>
                </a:solidFill>
                <a:latin typeface="Arial"/>
                <a:cs typeface="Arial"/>
              </a:rPr>
              <a:t>Process / Method Agnostic</a:t>
            </a:r>
          </a:p>
          <a:p>
            <a:pPr marL="244968" indent="-244968">
              <a:buFont typeface="Arial" panose="020B0604020202020204" pitchFamily="34" charset="0"/>
              <a:buChar char="•"/>
            </a:pPr>
            <a:r>
              <a:rPr lang="en-AU" sz="1286" dirty="0">
                <a:solidFill>
                  <a:srgbClr val="44484F"/>
                </a:solidFill>
                <a:latin typeface="Arial"/>
                <a:cs typeface="Arial"/>
              </a:rPr>
              <a:t>Provides a Kernel that is universal, that </a:t>
            </a:r>
          </a:p>
          <a:p>
            <a:pPr marL="634594" lvl="1" indent="-244968">
              <a:buFont typeface="Arial" panose="020B0604020202020204" pitchFamily="34" charset="0"/>
              <a:buChar char="•"/>
            </a:pPr>
            <a:r>
              <a:rPr lang="en-AU" sz="1286" dirty="0">
                <a:solidFill>
                  <a:srgbClr val="44484F"/>
                </a:solidFill>
                <a:latin typeface="Arial"/>
                <a:cs typeface="Arial"/>
              </a:rPr>
              <a:t>focuses on progress and health</a:t>
            </a:r>
          </a:p>
          <a:p>
            <a:pPr marL="634594" lvl="1" indent="-244968">
              <a:buFont typeface="Arial" panose="020B0604020202020204" pitchFamily="34" charset="0"/>
              <a:buChar char="•"/>
            </a:pPr>
            <a:r>
              <a:rPr lang="en-AU" sz="1286" dirty="0">
                <a:solidFill>
                  <a:srgbClr val="44484F"/>
                </a:solidFill>
                <a:latin typeface="Arial"/>
                <a:cs typeface="Arial"/>
              </a:rPr>
              <a:t>is actionable</a:t>
            </a:r>
          </a:p>
          <a:p>
            <a:pPr marL="244968" indent="-244968">
              <a:buFont typeface="Arial" panose="020B0604020202020204" pitchFamily="34" charset="0"/>
              <a:buChar char="•"/>
            </a:pPr>
            <a:r>
              <a:rPr lang="en-AU" sz="1286" dirty="0">
                <a:solidFill>
                  <a:srgbClr val="44484F"/>
                </a:solidFill>
                <a:latin typeface="Arial"/>
                <a:cs typeface="Arial"/>
              </a:rPr>
              <a:t>Start Simple and Extend</a:t>
            </a:r>
          </a:p>
          <a:p>
            <a:pPr marL="244968" indent="-244968">
              <a:buFont typeface="Arial" panose="020B0604020202020204" pitchFamily="34" charset="0"/>
              <a:buChar char="•"/>
            </a:pPr>
            <a:r>
              <a:rPr lang="en-AU" sz="1286" dirty="0">
                <a:solidFill>
                  <a:srgbClr val="44484F"/>
                </a:solidFill>
                <a:latin typeface="Arial"/>
                <a:cs typeface="Arial"/>
              </a:rPr>
              <a:t>New User Experience</a:t>
            </a:r>
          </a:p>
          <a:p>
            <a:pPr marL="633826" lvl="1" indent="-244968">
              <a:buFont typeface="Arial" panose="020B0604020202020204" pitchFamily="34" charset="0"/>
              <a:buChar char="•"/>
            </a:pPr>
            <a:r>
              <a:rPr lang="en-AU" sz="1286" dirty="0">
                <a:solidFill>
                  <a:srgbClr val="44484F"/>
                </a:solidFill>
                <a:latin typeface="Arial"/>
                <a:cs typeface="Arial"/>
              </a:rPr>
              <a:t>Simple Card / Checklist Approach.</a:t>
            </a:r>
          </a:p>
          <a:p>
            <a:pPr marL="244968" indent="-244968">
              <a:buFont typeface="Arial" panose="020B0604020202020204" pitchFamily="34" charset="0"/>
              <a:buChar char="•"/>
            </a:pPr>
            <a:r>
              <a:rPr lang="en-AU" sz="1286" dirty="0">
                <a:solidFill>
                  <a:srgbClr val="44484F"/>
                </a:solidFill>
                <a:latin typeface="Arial"/>
                <a:cs typeface="Arial"/>
              </a:rPr>
              <a:t>Many ways to apply:</a:t>
            </a:r>
          </a:p>
          <a:p>
            <a:pPr marL="633826" lvl="1" indent="-244968">
              <a:buFont typeface="Arial" panose="020B0604020202020204" pitchFamily="34" charset="0"/>
              <a:buChar char="•"/>
            </a:pPr>
            <a:r>
              <a:rPr lang="en-AU" sz="1286" dirty="0">
                <a:solidFill>
                  <a:srgbClr val="44484F"/>
                </a:solidFill>
                <a:latin typeface="Arial"/>
                <a:cs typeface="Arial"/>
              </a:rPr>
              <a:t>Review and understand progress.</a:t>
            </a:r>
          </a:p>
          <a:p>
            <a:pPr marL="633826" lvl="1" indent="-244968">
              <a:buFont typeface="Arial" panose="020B0604020202020204" pitchFamily="34" charset="0"/>
              <a:buChar char="•"/>
            </a:pPr>
            <a:r>
              <a:rPr lang="en-AU" sz="1286" dirty="0">
                <a:solidFill>
                  <a:srgbClr val="44484F"/>
                </a:solidFill>
                <a:latin typeface="Arial"/>
                <a:cs typeface="Arial"/>
              </a:rPr>
              <a:t>Health Check.</a:t>
            </a:r>
          </a:p>
          <a:p>
            <a:pPr marL="633826" lvl="1" indent="-244968">
              <a:buFont typeface="Arial" panose="020B0604020202020204" pitchFamily="34" charset="0"/>
              <a:buChar char="•"/>
            </a:pPr>
            <a:r>
              <a:rPr lang="en-AU" sz="1286" dirty="0">
                <a:solidFill>
                  <a:srgbClr val="44484F"/>
                </a:solidFill>
                <a:latin typeface="Arial"/>
                <a:cs typeface="Arial"/>
              </a:rPr>
              <a:t>Focus and Resolve Pain points.</a:t>
            </a:r>
          </a:p>
          <a:p>
            <a:pPr marL="633826" lvl="1" indent="-244968">
              <a:buFont typeface="Arial" panose="020B0604020202020204" pitchFamily="34" charset="0"/>
              <a:buChar char="•"/>
            </a:pPr>
            <a:r>
              <a:rPr lang="en-AU" sz="1286" dirty="0">
                <a:solidFill>
                  <a:srgbClr val="44484F"/>
                </a:solidFill>
                <a:latin typeface="Arial"/>
                <a:cs typeface="Arial"/>
              </a:rPr>
              <a:t>Team Reflection.</a:t>
            </a:r>
          </a:p>
          <a:p>
            <a:pPr marL="244968" indent="-244968">
              <a:buFont typeface="Arial" panose="020B0604020202020204" pitchFamily="34" charset="0"/>
              <a:buChar char="•"/>
            </a:pPr>
            <a:r>
              <a:rPr lang="en-AU" sz="1286" dirty="0">
                <a:solidFill>
                  <a:srgbClr val="44484F"/>
                </a:solidFill>
                <a:latin typeface="Arial"/>
                <a:cs typeface="Arial"/>
              </a:rPr>
              <a:t>Build as much method as you need:</a:t>
            </a:r>
          </a:p>
          <a:p>
            <a:pPr marL="633826" lvl="1" indent="-244968">
              <a:buFont typeface="Arial" panose="020B0604020202020204" pitchFamily="34" charset="0"/>
              <a:buChar char="•"/>
            </a:pPr>
            <a:r>
              <a:rPr lang="en-AU" sz="1286" dirty="0">
                <a:solidFill>
                  <a:srgbClr val="44484F"/>
                </a:solidFill>
                <a:latin typeface="Arial"/>
                <a:cs typeface="Arial"/>
              </a:rPr>
              <a:t>Experience of Team</a:t>
            </a:r>
          </a:p>
          <a:p>
            <a:pPr marL="633826" lvl="1" indent="-244968">
              <a:buFont typeface="Arial" panose="020B0604020202020204" pitchFamily="34" charset="0"/>
              <a:buChar char="•"/>
            </a:pPr>
            <a:r>
              <a:rPr lang="en-AU" sz="1286" dirty="0">
                <a:solidFill>
                  <a:srgbClr val="44484F"/>
                </a:solidFill>
                <a:latin typeface="Arial"/>
                <a:cs typeface="Arial"/>
              </a:rPr>
              <a:t>Governance, </a:t>
            </a:r>
          </a:p>
          <a:p>
            <a:pPr marL="633826" lvl="1" indent="-244968">
              <a:buFont typeface="Arial" panose="020B0604020202020204" pitchFamily="34" charset="0"/>
              <a:buChar char="•"/>
            </a:pPr>
            <a:r>
              <a:rPr lang="en-AU" sz="1286" dirty="0">
                <a:solidFill>
                  <a:srgbClr val="44484F"/>
                </a:solidFill>
                <a:latin typeface="Arial"/>
                <a:cs typeface="Arial"/>
              </a:rPr>
              <a:t>Formality</a:t>
            </a:r>
          </a:p>
          <a:p>
            <a:pPr marL="244968" indent="-244968">
              <a:buFont typeface="Arial" panose="020B0604020202020204" pitchFamily="34" charset="0"/>
              <a:buChar char="•"/>
            </a:pPr>
            <a:r>
              <a:rPr lang="en-AU" sz="1286" dirty="0">
                <a:solidFill>
                  <a:srgbClr val="44484F"/>
                </a:solidFill>
                <a:latin typeface="Arial"/>
                <a:cs typeface="Arial"/>
              </a:rPr>
              <a:t>Practise Based</a:t>
            </a:r>
          </a:p>
          <a:p>
            <a:pPr marL="633826" lvl="1" indent="-244968">
              <a:buFont typeface="Arial" panose="020B0604020202020204" pitchFamily="34" charset="0"/>
              <a:buChar char="•"/>
            </a:pPr>
            <a:r>
              <a:rPr lang="en-AU" sz="1286" dirty="0">
                <a:solidFill>
                  <a:srgbClr val="44484F"/>
                </a:solidFill>
                <a:latin typeface="Arial"/>
                <a:cs typeface="Arial"/>
              </a:rPr>
              <a:t>Practises are extensible, and composable</a:t>
            </a:r>
          </a:p>
          <a:p>
            <a:pPr marL="633826" lvl="1" indent="-244968">
              <a:buFont typeface="Arial" panose="020B0604020202020204" pitchFamily="34" charset="0"/>
              <a:buChar char="•"/>
            </a:pPr>
            <a:r>
              <a:rPr lang="en-AU" sz="1286" dirty="0">
                <a:solidFill>
                  <a:srgbClr val="44484F"/>
                </a:solidFill>
                <a:latin typeface="Arial"/>
                <a:cs typeface="Arial"/>
              </a:rPr>
              <a:t>Mix and Match to make own Method</a:t>
            </a:r>
          </a:p>
          <a:p>
            <a:pPr marL="633826" lvl="1" indent="-244968">
              <a:buFont typeface="Arial" panose="020B0604020202020204" pitchFamily="34" charset="0"/>
              <a:buChar char="•"/>
            </a:pPr>
            <a:r>
              <a:rPr lang="en-AU" sz="1286" dirty="0">
                <a:solidFill>
                  <a:srgbClr val="44484F"/>
                </a:solidFill>
                <a:latin typeface="Arial"/>
                <a:cs typeface="Arial"/>
              </a:rPr>
              <a:t>Large library of practices, and extensions</a:t>
            </a:r>
          </a:p>
          <a:p>
            <a:pPr marL="244968" indent="-244968">
              <a:buFont typeface="Arial" panose="020B0604020202020204" pitchFamily="34" charset="0"/>
              <a:buChar char="•"/>
            </a:pPr>
            <a:r>
              <a:rPr lang="en-AU" sz="1286" dirty="0">
                <a:solidFill>
                  <a:srgbClr val="44484F"/>
                </a:solidFill>
                <a:latin typeface="Arial"/>
                <a:cs typeface="Arial"/>
              </a:rPr>
              <a:t>Tooling to support Teams</a:t>
            </a:r>
          </a:p>
          <a:p>
            <a:pPr marL="244968" indent="-244968">
              <a:buFont typeface="Arial" panose="020B0604020202020204" pitchFamily="34" charset="0"/>
              <a:buChar char="•"/>
            </a:pPr>
            <a:endParaRPr lang="en-AU" sz="1286" dirty="0">
              <a:solidFill>
                <a:srgbClr val="44484F"/>
              </a:solidFill>
              <a:latin typeface="Arial"/>
              <a:cs typeface="Arial"/>
            </a:endParaRPr>
          </a:p>
        </p:txBody>
      </p:sp>
      <p:sp>
        <p:nvSpPr>
          <p:cNvPr id="3" name="Triangle 2">
            <a:extLst>
              <a:ext uri="{FF2B5EF4-FFF2-40B4-BE49-F238E27FC236}">
                <a16:creationId xmlns:a16="http://schemas.microsoft.com/office/drawing/2014/main" id="{8586DB94-EC41-0644-994B-91F829E81E46}"/>
              </a:ext>
            </a:extLst>
          </p:cNvPr>
          <p:cNvSpPr/>
          <p:nvPr/>
        </p:nvSpPr>
        <p:spPr>
          <a:xfrm>
            <a:off x="5504331" y="1102660"/>
            <a:ext cx="2644824" cy="2124636"/>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Kernel</a:t>
            </a:r>
          </a:p>
        </p:txBody>
      </p:sp>
      <p:sp>
        <p:nvSpPr>
          <p:cNvPr id="6" name="TextBox 5">
            <a:extLst>
              <a:ext uri="{FF2B5EF4-FFF2-40B4-BE49-F238E27FC236}">
                <a16:creationId xmlns:a16="http://schemas.microsoft.com/office/drawing/2014/main" id="{3326345B-5DD2-754A-B661-DBDFC82B58C3}"/>
              </a:ext>
            </a:extLst>
          </p:cNvPr>
          <p:cNvSpPr txBox="1"/>
          <p:nvPr/>
        </p:nvSpPr>
        <p:spPr>
          <a:xfrm rot="3500449">
            <a:off x="7220122" y="1828800"/>
            <a:ext cx="997453" cy="328423"/>
          </a:xfrm>
          <a:prstGeom prst="rect">
            <a:avLst/>
          </a:prstGeom>
          <a:noFill/>
        </p:spPr>
        <p:txBody>
          <a:bodyPr wrap="none" rtlCol="0">
            <a:spAutoFit/>
          </a:bodyPr>
          <a:lstStyle/>
          <a:p>
            <a:r>
              <a:rPr lang="en-US" dirty="0"/>
              <a:t>Extensible</a:t>
            </a:r>
          </a:p>
        </p:txBody>
      </p:sp>
      <p:sp>
        <p:nvSpPr>
          <p:cNvPr id="8" name="TextBox 7">
            <a:extLst>
              <a:ext uri="{FF2B5EF4-FFF2-40B4-BE49-F238E27FC236}">
                <a16:creationId xmlns:a16="http://schemas.microsoft.com/office/drawing/2014/main" id="{F17F6924-DDED-8942-AF0F-47A5363A63B9}"/>
              </a:ext>
            </a:extLst>
          </p:cNvPr>
          <p:cNvSpPr txBox="1"/>
          <p:nvPr/>
        </p:nvSpPr>
        <p:spPr>
          <a:xfrm rot="18334945">
            <a:off x="5407949" y="1757081"/>
            <a:ext cx="1039067" cy="328423"/>
          </a:xfrm>
          <a:prstGeom prst="rect">
            <a:avLst/>
          </a:prstGeom>
          <a:noFill/>
        </p:spPr>
        <p:txBody>
          <a:bodyPr wrap="none" rtlCol="0">
            <a:spAutoFit/>
          </a:bodyPr>
          <a:lstStyle/>
          <a:p>
            <a:r>
              <a:rPr lang="en-US" dirty="0"/>
              <a:t>Actionable</a:t>
            </a:r>
          </a:p>
        </p:txBody>
      </p:sp>
      <p:sp>
        <p:nvSpPr>
          <p:cNvPr id="9" name="TextBox 8">
            <a:extLst>
              <a:ext uri="{FF2B5EF4-FFF2-40B4-BE49-F238E27FC236}">
                <a16:creationId xmlns:a16="http://schemas.microsoft.com/office/drawing/2014/main" id="{C43AFC96-C22D-F14A-9D60-D855E292F4BF}"/>
              </a:ext>
            </a:extLst>
          </p:cNvPr>
          <p:cNvSpPr txBox="1"/>
          <p:nvPr/>
        </p:nvSpPr>
        <p:spPr>
          <a:xfrm>
            <a:off x="6457009" y="3297492"/>
            <a:ext cx="860300" cy="328423"/>
          </a:xfrm>
          <a:prstGeom prst="rect">
            <a:avLst/>
          </a:prstGeom>
          <a:noFill/>
        </p:spPr>
        <p:txBody>
          <a:bodyPr wrap="none" rtlCol="0">
            <a:spAutoFit/>
          </a:bodyPr>
          <a:lstStyle/>
          <a:p>
            <a:r>
              <a:rPr lang="en-US" dirty="0"/>
              <a:t>Practical</a:t>
            </a:r>
          </a:p>
        </p:txBody>
      </p:sp>
    </p:spTree>
    <p:extLst>
      <p:ext uri="{BB962C8B-B14F-4D97-AF65-F5344CB8AC3E}">
        <p14:creationId xmlns:p14="http://schemas.microsoft.com/office/powerpoint/2010/main" val="105392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8834" y="2098441"/>
            <a:ext cx="5667101" cy="799450"/>
          </a:xfrm>
        </p:spPr>
        <p:txBody>
          <a:bodyPr/>
          <a:lstStyle/>
          <a:p>
            <a:r>
              <a:rPr lang="en-US"/>
              <a:t>The End</a:t>
            </a:r>
            <a:endParaRPr lang="en-US" dirty="0"/>
          </a:p>
        </p:txBody>
      </p:sp>
      <p:sp>
        <p:nvSpPr>
          <p:cNvPr id="3" name="Slide Number Placeholder 2"/>
          <p:cNvSpPr>
            <a:spLocks noGrp="1"/>
          </p:cNvSpPr>
          <p:nvPr>
            <p:ph type="sldNum" sz="quarter" idx="4294967295"/>
          </p:nvPr>
        </p:nvSpPr>
        <p:spPr>
          <a:xfrm>
            <a:off x="8229600" y="4973638"/>
            <a:ext cx="914400" cy="171450"/>
          </a:xfrm>
          <a:prstGeom prst="rect">
            <a:avLst/>
          </a:prstGeom>
        </p:spPr>
        <p:txBody>
          <a:bodyPr/>
          <a:lstStyle/>
          <a:p>
            <a:r>
              <a:rPr lang="en-AU"/>
              <a:t> Page </a:t>
            </a:r>
            <a:fld id="{2E3FE5E7-162F-4E51-B784-A705A3F2FE65}" type="slidenum">
              <a:rPr lang="en-AU" smtClean="0"/>
              <a:pPr/>
              <a:t>64</a:t>
            </a:fld>
            <a:endParaRPr lang="en-AU" dirty="0"/>
          </a:p>
        </p:txBody>
      </p:sp>
    </p:spTree>
    <p:extLst>
      <p:ext uri="{BB962C8B-B14F-4D97-AF65-F5344CB8AC3E}">
        <p14:creationId xmlns:p14="http://schemas.microsoft.com/office/powerpoint/2010/main" val="1780748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Types of ESENSE</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2578" y="1242668"/>
            <a:ext cx="2697237" cy="2965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776" y="1324669"/>
            <a:ext cx="2011399" cy="15457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444726" y="660737"/>
            <a:ext cx="598241" cy="400110"/>
          </a:xfrm>
          <a:prstGeom prst="rect">
            <a:avLst/>
          </a:prstGeom>
          <a:noFill/>
        </p:spPr>
        <p:txBody>
          <a:bodyPr wrap="none" rtlCol="0">
            <a:spAutoFit/>
          </a:bodyPr>
          <a:lstStyle/>
          <a:p>
            <a:r>
              <a:rPr lang="en-AU" sz="2000" dirty="0" err="1">
                <a:solidFill>
                  <a:srgbClr val="44484F"/>
                </a:solidFill>
                <a:latin typeface="Arial"/>
                <a:cs typeface="Arial"/>
              </a:rPr>
              <a:t>Lite</a:t>
            </a:r>
            <a:endParaRPr lang="en-AU" sz="2000" dirty="0">
              <a:solidFill>
                <a:srgbClr val="44484F"/>
              </a:solidFill>
              <a:latin typeface="Arial"/>
              <a:cs typeface="Arial"/>
            </a:endParaRPr>
          </a:p>
        </p:txBody>
      </p:sp>
      <p:sp>
        <p:nvSpPr>
          <p:cNvPr id="7" name="TextBox 6"/>
          <p:cNvSpPr txBox="1"/>
          <p:nvPr/>
        </p:nvSpPr>
        <p:spPr>
          <a:xfrm>
            <a:off x="3023595" y="658304"/>
            <a:ext cx="926857" cy="400110"/>
          </a:xfrm>
          <a:prstGeom prst="rect">
            <a:avLst/>
          </a:prstGeom>
          <a:noFill/>
        </p:spPr>
        <p:txBody>
          <a:bodyPr wrap="none" rtlCol="0">
            <a:spAutoFit/>
          </a:bodyPr>
          <a:lstStyle/>
          <a:p>
            <a:r>
              <a:rPr lang="en-AU" sz="2000" dirty="0">
                <a:solidFill>
                  <a:srgbClr val="44484F"/>
                </a:solidFill>
                <a:latin typeface="Arial"/>
                <a:cs typeface="Arial"/>
              </a:rPr>
              <a:t>Kernel</a:t>
            </a: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7956" y="1289359"/>
            <a:ext cx="3788086" cy="31029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5863458" y="664134"/>
            <a:ext cx="684803" cy="400110"/>
          </a:xfrm>
          <a:prstGeom prst="rect">
            <a:avLst/>
          </a:prstGeom>
          <a:noFill/>
        </p:spPr>
        <p:txBody>
          <a:bodyPr wrap="none" rtlCol="0">
            <a:spAutoFit/>
          </a:bodyPr>
          <a:lstStyle/>
          <a:p>
            <a:r>
              <a:rPr lang="en-AU" sz="2000" dirty="0">
                <a:solidFill>
                  <a:srgbClr val="44484F"/>
                </a:solidFill>
                <a:latin typeface="Arial"/>
                <a:cs typeface="Arial"/>
              </a:rPr>
              <a:t>Plus</a:t>
            </a:r>
          </a:p>
        </p:txBody>
      </p:sp>
    </p:spTree>
    <p:extLst>
      <p:ext uri="{BB962C8B-B14F-4D97-AF65-F5344CB8AC3E}">
        <p14:creationId xmlns:p14="http://schemas.microsoft.com/office/powerpoint/2010/main" val="1635505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7664" y="1742768"/>
            <a:ext cx="5667101" cy="1661993"/>
          </a:xfrm>
        </p:spPr>
        <p:txBody>
          <a:bodyPr/>
          <a:lstStyle/>
          <a:p>
            <a:r>
              <a:rPr lang="en-US" dirty="0" err="1"/>
              <a:t>Pr</a:t>
            </a:r>
            <a:r>
              <a:rPr lang="en-AU" sz="6000" dirty="0" err="1"/>
              <a:t>actice</a:t>
            </a:r>
            <a:r>
              <a:rPr lang="en-AU" sz="6000" dirty="0"/>
              <a:t> Vs Process</a:t>
            </a:r>
            <a:endParaRPr lang="en-US" dirty="0"/>
          </a:p>
        </p:txBody>
      </p:sp>
    </p:spTree>
    <p:extLst>
      <p:ext uri="{BB962C8B-B14F-4D97-AF65-F5344CB8AC3E}">
        <p14:creationId xmlns:p14="http://schemas.microsoft.com/office/powerpoint/2010/main" val="1443314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Issues with Processes </a:t>
            </a:r>
          </a:p>
        </p:txBody>
      </p:sp>
      <p:sp>
        <p:nvSpPr>
          <p:cNvPr id="6" name="Text Placeholder 5"/>
          <p:cNvSpPr>
            <a:spLocks noGrp="1"/>
          </p:cNvSpPr>
          <p:nvPr>
            <p:ph type="body" sz="quarter" idx="14"/>
          </p:nvPr>
        </p:nvSpPr>
        <p:spPr>
          <a:xfrm>
            <a:off x="358776" y="728096"/>
            <a:ext cx="8423275" cy="3798588"/>
          </a:xfrm>
        </p:spPr>
        <p:txBody>
          <a:bodyPr/>
          <a:lstStyle/>
          <a:p>
            <a:pPr marL="0" indent="0">
              <a:buNone/>
            </a:pPr>
            <a:r>
              <a:rPr lang="en-AU" sz="1400" dirty="0">
                <a:latin typeface="Arial"/>
                <a:cs typeface="Arial"/>
              </a:rPr>
              <a:t>Processes lead to paradoxes and contradictory behaviour, including*:</a:t>
            </a:r>
          </a:p>
          <a:p>
            <a:pPr marL="244968" indent="-244968"/>
            <a:r>
              <a:rPr lang="en-AU" sz="1400" dirty="0">
                <a:latin typeface="Arial"/>
                <a:cs typeface="Arial"/>
              </a:rPr>
              <a:t>The problem of   Denied Commonality</a:t>
            </a:r>
          </a:p>
          <a:p>
            <a:pPr marL="244968" indent="-244968"/>
            <a:r>
              <a:rPr lang="en-AU" sz="1400" dirty="0">
                <a:latin typeface="Arial"/>
                <a:cs typeface="Arial"/>
              </a:rPr>
              <a:t>The problem of   Creating a Complete Process</a:t>
            </a:r>
          </a:p>
          <a:p>
            <a:pPr marL="244968" indent="-244968"/>
            <a:r>
              <a:rPr lang="en-AU" sz="1400" dirty="0">
                <a:latin typeface="Arial"/>
                <a:cs typeface="Arial"/>
              </a:rPr>
              <a:t>The problem of   Adopting a Complete Process</a:t>
            </a:r>
          </a:p>
          <a:p>
            <a:pPr marL="244968" indent="-244968"/>
            <a:r>
              <a:rPr lang="en-AU" sz="1400" dirty="0">
                <a:latin typeface="Arial"/>
                <a:cs typeface="Arial"/>
              </a:rPr>
              <a:t>The problem of   One Size Fits All Process</a:t>
            </a:r>
          </a:p>
          <a:p>
            <a:pPr marL="244968" indent="-244968"/>
            <a:r>
              <a:rPr lang="en-AU" sz="1400" dirty="0">
                <a:latin typeface="Arial"/>
                <a:cs typeface="Arial"/>
              </a:rPr>
              <a:t>The problem of   Out-Of-Sync Processes</a:t>
            </a:r>
          </a:p>
          <a:p>
            <a:pPr marL="244968" indent="-244968"/>
            <a:r>
              <a:rPr lang="en-AU" sz="1400" dirty="0">
                <a:latin typeface="Arial"/>
                <a:cs typeface="Arial"/>
              </a:rPr>
              <a:t>The problem of   Acquiring Process Knowledge</a:t>
            </a:r>
          </a:p>
          <a:p>
            <a:pPr marL="244968" indent="-244968"/>
            <a:r>
              <a:rPr lang="en-AU" sz="1400" dirty="0">
                <a:latin typeface="Arial"/>
                <a:cs typeface="Arial"/>
              </a:rPr>
              <a:t>The problem of   Stupid Processes</a:t>
            </a:r>
          </a:p>
          <a:p>
            <a:pPr marL="244968" indent="-244968"/>
            <a:r>
              <a:rPr lang="en-AU" sz="1400" dirty="0">
                <a:latin typeface="Arial"/>
                <a:cs typeface="Arial"/>
              </a:rPr>
              <a:t>The problem of   Organisation processes do not work together.</a:t>
            </a:r>
          </a:p>
          <a:p>
            <a:pPr marL="244968" indent="-244968"/>
            <a:r>
              <a:rPr lang="en-AU" sz="1400" dirty="0">
                <a:latin typeface="Arial"/>
                <a:cs typeface="Arial"/>
              </a:rPr>
              <a:t>The problem of   No process for building process.</a:t>
            </a:r>
          </a:p>
          <a:p>
            <a:pPr marL="244968" indent="-244968"/>
            <a:r>
              <a:rPr lang="en-AU" sz="1400" dirty="0">
                <a:latin typeface="Arial"/>
                <a:cs typeface="Arial"/>
              </a:rPr>
              <a:t>The problem of   Scalability and Agility</a:t>
            </a:r>
          </a:p>
          <a:p>
            <a:endParaRPr lang="en-AU" sz="1400" dirty="0">
              <a:latin typeface="Arial"/>
              <a:cs typeface="Arial"/>
            </a:endParaRPr>
          </a:p>
          <a:p>
            <a:pPr marL="0" indent="0">
              <a:buNone/>
            </a:pPr>
            <a:r>
              <a:rPr lang="en-US" sz="1400" dirty="0"/>
              <a:t>“Taken all together these problems are making it harder and harder for companies and teams to establish an effective way of working. The processes are becoming a barrier to change rather than an enabler.”</a:t>
            </a:r>
          </a:p>
          <a:p>
            <a:pPr marL="0" indent="0">
              <a:buNone/>
            </a:pPr>
            <a:r>
              <a:rPr lang="en-US" sz="1400" dirty="0">
                <a:latin typeface="Arial"/>
                <a:cs typeface="Arial"/>
              </a:rPr>
              <a:t>						Ivar Jacobsen</a:t>
            </a:r>
          </a:p>
          <a:p>
            <a:pPr marL="0" indent="0">
              <a:buNone/>
            </a:pPr>
            <a:endParaRPr lang="en-US" sz="1400" dirty="0">
              <a:solidFill>
                <a:srgbClr val="44484F"/>
              </a:solidFill>
              <a:latin typeface="Arial"/>
              <a:cs typeface="Arial"/>
            </a:endParaRPr>
          </a:p>
          <a:p>
            <a:endParaRPr lang="en-US" dirty="0"/>
          </a:p>
        </p:txBody>
      </p:sp>
      <p:sp>
        <p:nvSpPr>
          <p:cNvPr id="5" name="Rectangle 4"/>
          <p:cNvSpPr/>
          <p:nvPr/>
        </p:nvSpPr>
        <p:spPr>
          <a:xfrm>
            <a:off x="5549467" y="4526684"/>
            <a:ext cx="1896673" cy="260969"/>
          </a:xfrm>
          <a:prstGeom prst="rect">
            <a:avLst/>
          </a:prstGeom>
        </p:spPr>
        <p:txBody>
          <a:bodyPr wrap="none">
            <a:spAutoFit/>
          </a:bodyPr>
          <a:lstStyle/>
          <a:p>
            <a:r>
              <a:rPr lang="en-US" sz="1096" dirty="0">
                <a:solidFill>
                  <a:srgbClr val="FF0000"/>
                </a:solidFill>
              </a:rPr>
              <a:t>* Each detailed at end of pack</a:t>
            </a:r>
          </a:p>
        </p:txBody>
      </p:sp>
    </p:spTree>
    <p:extLst>
      <p:ext uri="{BB962C8B-B14F-4D97-AF65-F5344CB8AC3E}">
        <p14:creationId xmlns:p14="http://schemas.microsoft.com/office/powerpoint/2010/main" val="1956218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6A80C-B80A-7049-AA66-5C0C09D1E719}"/>
              </a:ext>
            </a:extLst>
          </p:cNvPr>
          <p:cNvSpPr>
            <a:spLocks noGrp="1"/>
          </p:cNvSpPr>
          <p:nvPr>
            <p:ph type="title"/>
          </p:nvPr>
        </p:nvSpPr>
        <p:spPr/>
        <p:txBody>
          <a:bodyPr/>
          <a:lstStyle/>
          <a:p>
            <a:r>
              <a:rPr lang="en-US" dirty="0"/>
              <a:t>Process Vs Process Description</a:t>
            </a:r>
          </a:p>
        </p:txBody>
      </p:sp>
      <p:sp>
        <p:nvSpPr>
          <p:cNvPr id="3" name="TextBox 2">
            <a:extLst>
              <a:ext uri="{FF2B5EF4-FFF2-40B4-BE49-F238E27FC236}">
                <a16:creationId xmlns:a16="http://schemas.microsoft.com/office/drawing/2014/main" id="{0D208B75-42EE-934F-99CF-6A3CC082C246}"/>
              </a:ext>
            </a:extLst>
          </p:cNvPr>
          <p:cNvSpPr txBox="1"/>
          <p:nvPr/>
        </p:nvSpPr>
        <p:spPr>
          <a:xfrm>
            <a:off x="470780" y="914400"/>
            <a:ext cx="7513788" cy="3633687"/>
          </a:xfrm>
          <a:prstGeom prst="rect">
            <a:avLst/>
          </a:prstGeom>
          <a:noFill/>
        </p:spPr>
        <p:txBody>
          <a:bodyPr wrap="none" rtlCol="0">
            <a:spAutoFit/>
          </a:bodyPr>
          <a:lstStyle/>
          <a:p>
            <a:r>
              <a:rPr lang="en-US" dirty="0"/>
              <a:t>When People do stuff at work, they may do it the same way each time; a process exists.  </a:t>
            </a:r>
          </a:p>
          <a:p>
            <a:pPr marL="675376" lvl="1" indent="-285750">
              <a:buFont typeface="Arial" panose="020B0604020202020204" pitchFamily="34" charset="0"/>
              <a:buChar char="•"/>
            </a:pPr>
            <a:r>
              <a:rPr lang="en-US" dirty="0"/>
              <a:t>The process may not be explicit</a:t>
            </a:r>
          </a:p>
          <a:p>
            <a:pPr marL="675376" lvl="1" indent="-285750">
              <a:buFont typeface="Arial" panose="020B0604020202020204" pitchFamily="34" charset="0"/>
              <a:buChar char="•"/>
            </a:pPr>
            <a:r>
              <a:rPr lang="en-US" dirty="0"/>
              <a:t>The process may not be described</a:t>
            </a:r>
          </a:p>
          <a:p>
            <a:r>
              <a:rPr lang="en-US" dirty="0"/>
              <a:t>but it is followed.</a:t>
            </a:r>
          </a:p>
          <a:p>
            <a:endParaRPr lang="en-US" dirty="0"/>
          </a:p>
          <a:p>
            <a:r>
              <a:rPr lang="en-US" dirty="0"/>
              <a:t>Often people are proud they have no ‘process’, but they do, its just not explicit or described.</a:t>
            </a:r>
          </a:p>
          <a:p>
            <a:endParaRPr lang="en-US" dirty="0"/>
          </a:p>
          <a:p>
            <a:r>
              <a:rPr lang="en-US" dirty="0"/>
              <a:t>How can it be communicated ?</a:t>
            </a:r>
          </a:p>
          <a:p>
            <a:endParaRPr lang="en-US" dirty="0"/>
          </a:p>
          <a:p>
            <a:endParaRPr lang="en-US" dirty="0"/>
          </a:p>
          <a:p>
            <a:endParaRPr lang="en-US" dirty="0"/>
          </a:p>
          <a:p>
            <a:endParaRPr lang="en-US" dirty="0"/>
          </a:p>
          <a:p>
            <a:endParaRPr lang="en-US" dirty="0"/>
          </a:p>
          <a:p>
            <a:endParaRPr lang="en-US" dirty="0"/>
          </a:p>
          <a:p>
            <a:r>
              <a:rPr lang="en-US" dirty="0"/>
              <a:t>There are simpler ways to do this.</a:t>
            </a:r>
          </a:p>
        </p:txBody>
      </p:sp>
      <p:sp>
        <p:nvSpPr>
          <p:cNvPr id="4" name="Rectangle 3">
            <a:extLst>
              <a:ext uri="{FF2B5EF4-FFF2-40B4-BE49-F238E27FC236}">
                <a16:creationId xmlns:a16="http://schemas.microsoft.com/office/drawing/2014/main" id="{693169B9-1DE7-174C-A4AB-2F88CCF196DA}"/>
              </a:ext>
            </a:extLst>
          </p:cNvPr>
          <p:cNvSpPr/>
          <p:nvPr/>
        </p:nvSpPr>
        <p:spPr>
          <a:xfrm>
            <a:off x="1669981" y="3199882"/>
            <a:ext cx="1729212" cy="53415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 Process </a:t>
            </a:r>
          </a:p>
        </p:txBody>
      </p:sp>
      <p:sp>
        <p:nvSpPr>
          <p:cNvPr id="5" name="Rectangle 4">
            <a:extLst>
              <a:ext uri="{FF2B5EF4-FFF2-40B4-BE49-F238E27FC236}">
                <a16:creationId xmlns:a16="http://schemas.microsoft.com/office/drawing/2014/main" id="{1FFC4786-F44D-6E44-92DD-C1033F29C927}"/>
              </a:ext>
            </a:extLst>
          </p:cNvPr>
          <p:cNvSpPr/>
          <p:nvPr/>
        </p:nvSpPr>
        <p:spPr>
          <a:xfrm>
            <a:off x="4427210" y="3192843"/>
            <a:ext cx="4052279" cy="5341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 Process Description</a:t>
            </a:r>
          </a:p>
        </p:txBody>
      </p:sp>
      <p:cxnSp>
        <p:nvCxnSpPr>
          <p:cNvPr id="7" name="Straight Arrow Connector 6">
            <a:extLst>
              <a:ext uri="{FF2B5EF4-FFF2-40B4-BE49-F238E27FC236}">
                <a16:creationId xmlns:a16="http://schemas.microsoft.com/office/drawing/2014/main" id="{239D569B-0A1E-8B44-A507-FC85EAC89CAF}"/>
              </a:ext>
            </a:extLst>
          </p:cNvPr>
          <p:cNvCxnSpPr>
            <a:cxnSpLocks/>
            <a:stCxn id="4" idx="3"/>
            <a:endCxn id="5" idx="1"/>
          </p:cNvCxnSpPr>
          <p:nvPr/>
        </p:nvCxnSpPr>
        <p:spPr>
          <a:xfrm flipV="1">
            <a:off x="3399193" y="3459920"/>
            <a:ext cx="1028017" cy="7039"/>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58223FF4-DE31-FA49-AA4D-345E1702E4E7}"/>
              </a:ext>
            </a:extLst>
          </p:cNvPr>
          <p:cNvCxnSpPr>
            <a:cxnSpLocks/>
          </p:cNvCxnSpPr>
          <p:nvPr/>
        </p:nvCxnSpPr>
        <p:spPr>
          <a:xfrm flipV="1">
            <a:off x="5563230" y="3734036"/>
            <a:ext cx="0" cy="298003"/>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F1BC7E82-8171-E948-AE66-D9867F979F63}"/>
              </a:ext>
            </a:extLst>
          </p:cNvPr>
          <p:cNvSpPr/>
          <p:nvPr/>
        </p:nvSpPr>
        <p:spPr>
          <a:xfrm>
            <a:off x="4427210" y="2638575"/>
            <a:ext cx="775252" cy="487018"/>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Flow Charts</a:t>
            </a:r>
          </a:p>
        </p:txBody>
      </p:sp>
      <p:sp>
        <p:nvSpPr>
          <p:cNvPr id="13" name="Rectangle 12">
            <a:extLst>
              <a:ext uri="{FF2B5EF4-FFF2-40B4-BE49-F238E27FC236}">
                <a16:creationId xmlns:a16="http://schemas.microsoft.com/office/drawing/2014/main" id="{73FB76FD-7335-7B49-9364-1734268E8239}"/>
              </a:ext>
            </a:extLst>
          </p:cNvPr>
          <p:cNvSpPr/>
          <p:nvPr/>
        </p:nvSpPr>
        <p:spPr>
          <a:xfrm>
            <a:off x="5303339" y="2641149"/>
            <a:ext cx="1109870" cy="487018"/>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Documents</a:t>
            </a:r>
          </a:p>
        </p:txBody>
      </p:sp>
      <p:sp>
        <p:nvSpPr>
          <p:cNvPr id="14" name="Rectangle 13">
            <a:extLst>
              <a:ext uri="{FF2B5EF4-FFF2-40B4-BE49-F238E27FC236}">
                <a16:creationId xmlns:a16="http://schemas.microsoft.com/office/drawing/2014/main" id="{9B946160-B6E4-BE4A-8C11-7834AE5CFA05}"/>
              </a:ext>
            </a:extLst>
          </p:cNvPr>
          <p:cNvSpPr/>
          <p:nvPr/>
        </p:nvSpPr>
        <p:spPr>
          <a:xfrm>
            <a:off x="6537700" y="2646933"/>
            <a:ext cx="665180" cy="487018"/>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Wikis</a:t>
            </a:r>
          </a:p>
        </p:txBody>
      </p:sp>
      <p:sp>
        <p:nvSpPr>
          <p:cNvPr id="16" name="Rectangle 15">
            <a:extLst>
              <a:ext uri="{FF2B5EF4-FFF2-40B4-BE49-F238E27FC236}">
                <a16:creationId xmlns:a16="http://schemas.microsoft.com/office/drawing/2014/main" id="{38C0E28C-98CB-F046-BD66-67AECE44754E}"/>
              </a:ext>
            </a:extLst>
          </p:cNvPr>
          <p:cNvSpPr/>
          <p:nvPr/>
        </p:nvSpPr>
        <p:spPr>
          <a:xfrm>
            <a:off x="7273279" y="2646933"/>
            <a:ext cx="1206210" cy="487018"/>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PowerPoint</a:t>
            </a:r>
          </a:p>
        </p:txBody>
      </p:sp>
      <p:sp>
        <p:nvSpPr>
          <p:cNvPr id="21" name="Rectangle 20">
            <a:extLst>
              <a:ext uri="{FF2B5EF4-FFF2-40B4-BE49-F238E27FC236}">
                <a16:creationId xmlns:a16="http://schemas.microsoft.com/office/drawing/2014/main" id="{83F115BD-8B4C-1345-9EEE-20786BDF9E18}"/>
              </a:ext>
            </a:extLst>
          </p:cNvPr>
          <p:cNvSpPr/>
          <p:nvPr/>
        </p:nvSpPr>
        <p:spPr>
          <a:xfrm>
            <a:off x="6679639" y="4032039"/>
            <a:ext cx="1799850" cy="516048"/>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Use a Tool: e.g. EPF</a:t>
            </a:r>
          </a:p>
        </p:txBody>
      </p:sp>
      <p:sp>
        <p:nvSpPr>
          <p:cNvPr id="22" name="Rectangle 21">
            <a:extLst>
              <a:ext uri="{FF2B5EF4-FFF2-40B4-BE49-F238E27FC236}">
                <a16:creationId xmlns:a16="http://schemas.microsoft.com/office/drawing/2014/main" id="{18CEF704-FCF5-474E-BB00-E9653C515A16}"/>
              </a:ext>
            </a:extLst>
          </p:cNvPr>
          <p:cNvSpPr/>
          <p:nvPr/>
        </p:nvSpPr>
        <p:spPr>
          <a:xfrm>
            <a:off x="4411419" y="4039078"/>
            <a:ext cx="2126281" cy="516048"/>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Use a Model: e.g. SPEM</a:t>
            </a:r>
          </a:p>
        </p:txBody>
      </p:sp>
      <p:cxnSp>
        <p:nvCxnSpPr>
          <p:cNvPr id="23" name="Straight Arrow Connector 22">
            <a:extLst>
              <a:ext uri="{FF2B5EF4-FFF2-40B4-BE49-F238E27FC236}">
                <a16:creationId xmlns:a16="http://schemas.microsoft.com/office/drawing/2014/main" id="{5B6AE666-6127-C946-B4A8-075B7CEFF6ED}"/>
              </a:ext>
            </a:extLst>
          </p:cNvPr>
          <p:cNvCxnSpPr>
            <a:cxnSpLocks/>
          </p:cNvCxnSpPr>
          <p:nvPr/>
        </p:nvCxnSpPr>
        <p:spPr>
          <a:xfrm flipV="1">
            <a:off x="7579564" y="3726997"/>
            <a:ext cx="0" cy="298003"/>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1575620"/>
      </p:ext>
    </p:extLst>
  </p:cSld>
  <p:clrMapOvr>
    <a:masterClrMapping/>
  </p:clrMapOvr>
</p:sld>
</file>

<file path=ppt/theme/theme1.xml><?xml version="1.0" encoding="utf-8"?>
<a:theme xmlns:a="http://schemas.openxmlformats.org/drawingml/2006/main" name="Powerpoint_Standard_4-3">
  <a:themeElements>
    <a:clrScheme name="nbn">
      <a:dk1>
        <a:srgbClr val="000000"/>
      </a:dk1>
      <a:lt1>
        <a:srgbClr val="FFFFFF"/>
      </a:lt1>
      <a:dk2>
        <a:srgbClr val="009FE3"/>
      </a:dk2>
      <a:lt2>
        <a:srgbClr val="192268"/>
      </a:lt2>
      <a:accent1>
        <a:srgbClr val="009FE3"/>
      </a:accent1>
      <a:accent2>
        <a:srgbClr val="A2C617"/>
      </a:accent2>
      <a:accent3>
        <a:srgbClr val="FECA33"/>
      </a:accent3>
      <a:accent4>
        <a:srgbClr val="777877"/>
      </a:accent4>
      <a:accent5>
        <a:srgbClr val="002856"/>
      </a:accent5>
      <a:accent6>
        <a:srgbClr val="FFFFFF"/>
      </a:accent6>
      <a:hlink>
        <a:srgbClr val="000000"/>
      </a:hlink>
      <a:folHlink>
        <a:srgbClr val="777877"/>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PowerPoint Standard 4-3</Template>
  <TotalTime>39178</TotalTime>
  <Words>3100</Words>
  <Application>Microsoft Macintosh PowerPoint</Application>
  <PresentationFormat>On-screen Show (16:9)</PresentationFormat>
  <Paragraphs>569</Paragraphs>
  <Slides>66</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66</vt:i4>
      </vt:variant>
    </vt:vector>
  </HeadingPairs>
  <TitlesOfParts>
    <vt:vector size="75" baseType="lpstr">
      <vt:lpstr>ＭＳ Ｐゴシック</vt:lpstr>
      <vt:lpstr>SimHei</vt:lpstr>
      <vt:lpstr>Arial</vt:lpstr>
      <vt:lpstr>Arial Rounded MT Bold</vt:lpstr>
      <vt:lpstr>Calibri</vt:lpstr>
      <vt:lpstr>raleway</vt:lpstr>
      <vt:lpstr>Verdana</vt:lpstr>
      <vt:lpstr>Wingdings</vt:lpstr>
      <vt:lpstr>Powerpoint_Standard_4-3</vt:lpstr>
      <vt:lpstr>PowerPoint Presentation</vt:lpstr>
      <vt:lpstr>Agenda</vt:lpstr>
      <vt:lpstr>Process</vt:lpstr>
      <vt:lpstr>Where are we with software development ‘Processes’ ?</vt:lpstr>
      <vt:lpstr>The Case for an Action Statement</vt:lpstr>
      <vt:lpstr>The SEMAT Initiative</vt:lpstr>
      <vt:lpstr>Practice Vs Process</vt:lpstr>
      <vt:lpstr>Issues with Processes </vt:lpstr>
      <vt:lpstr>Process Vs Process Description</vt:lpstr>
      <vt:lpstr>Practices</vt:lpstr>
      <vt:lpstr>Process Vs Practise</vt:lpstr>
      <vt:lpstr>Process Entanglement – dependencies </vt:lpstr>
      <vt:lpstr>ESSENCE Kernel</vt:lpstr>
      <vt:lpstr>Desired Solution:  A Method / Way of Working Architecture</vt:lpstr>
      <vt:lpstr>Four key things are all that’s required</vt:lpstr>
      <vt:lpstr>Minimally 3 Key Concerns</vt:lpstr>
      <vt:lpstr>Add  Essential “things to work with” – termed  Alpha’s ∝</vt:lpstr>
      <vt:lpstr>Alphas have States – think of Requirements </vt:lpstr>
      <vt:lpstr>Team - Alpha States</vt:lpstr>
      <vt:lpstr>Way Of Working - Alpha States</vt:lpstr>
      <vt:lpstr>Software System - Alpha States</vt:lpstr>
      <vt:lpstr>Flight Checklists – consider the state:  Before-Takeoff </vt:lpstr>
      <vt:lpstr>Structure of an ALPHA</vt:lpstr>
      <vt:lpstr>Each State has a Check List, completed to transition the state</vt:lpstr>
      <vt:lpstr>Descriptive tool: Cards and Checklist</vt:lpstr>
      <vt:lpstr>Kernel is Practical – Cards and Checklists are Physical </vt:lpstr>
      <vt:lpstr>Practical use</vt:lpstr>
      <vt:lpstr>How do you use the Alpha cards ?</vt:lpstr>
      <vt:lpstr>What is our Current State ?</vt:lpstr>
      <vt:lpstr>What is Completed; What is pending ?</vt:lpstr>
      <vt:lpstr>We are Here – Is it healthy ? What’s next ?</vt:lpstr>
      <vt:lpstr>Kernel is Actionable: How to achieve Next State ?</vt:lpstr>
      <vt:lpstr>Drive Iterative Development </vt:lpstr>
      <vt:lpstr>Task Backlog – Start (what we are achieving and how)</vt:lpstr>
      <vt:lpstr>Task Backlog – A week later - In Progress </vt:lpstr>
      <vt:lpstr>Retro’s</vt:lpstr>
      <vt:lpstr>Plan-Do-Check-Adapt Cycle (Demming Cycle)</vt:lpstr>
      <vt:lpstr>Retrospective – Inspect and Adapt </vt:lpstr>
      <vt:lpstr>Change the focus of Retro – make it tangible with Alphas</vt:lpstr>
      <vt:lpstr>Using the SCRUM Cards to Explain</vt:lpstr>
      <vt:lpstr>Review where we're at</vt:lpstr>
      <vt:lpstr>Exercise</vt:lpstr>
      <vt:lpstr>Project Review Sliders</vt:lpstr>
      <vt:lpstr>Organise Lifecycles </vt:lpstr>
      <vt:lpstr>A method may have a defined Lifecycle by Phases or Gates</vt:lpstr>
      <vt:lpstr>What about Governance Gates / Phases  – another with milestones</vt:lpstr>
      <vt:lpstr>Alphas are great - but there’s more !</vt:lpstr>
      <vt:lpstr>Essence Kernel</vt:lpstr>
      <vt:lpstr>Core Elements – Activity Spaces: Placeholders for Activities</vt:lpstr>
      <vt:lpstr>3 Core Competencies in Kernel</vt:lpstr>
      <vt:lpstr>Practices  and Agile Essentials</vt:lpstr>
      <vt:lpstr>Practices</vt:lpstr>
      <vt:lpstr>Example “Product Backlog Essentials” Practise</vt:lpstr>
      <vt:lpstr>Extending the Kernel – Add the ‘Agile Essential Practices’</vt:lpstr>
      <vt:lpstr>Agile Essentials Practises</vt:lpstr>
      <vt:lpstr>Agile Essentials – Activities on their Kernel Spaces</vt:lpstr>
      <vt:lpstr>Customer Related Practise, Alphas and Activities</vt:lpstr>
      <vt:lpstr>Solution Related Practise, Alphas and Activities</vt:lpstr>
      <vt:lpstr>Endeavour Related Practise, Alphas and Activities</vt:lpstr>
      <vt:lpstr>Architecture Essentials</vt:lpstr>
      <vt:lpstr>Web Descriptions</vt:lpstr>
      <vt:lpstr>Coaching Competency</vt:lpstr>
      <vt:lpstr>Extensibility and Evolvability</vt:lpstr>
      <vt:lpstr>Conclusion</vt:lpstr>
      <vt:lpstr>The End</vt:lpstr>
      <vt:lpstr>Types of ESENSE</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Kim Horn</dc:creator>
  <cp:keywords/>
  <dc:description/>
  <cp:lastModifiedBy>Kim Horn</cp:lastModifiedBy>
  <cp:revision>500</cp:revision>
  <cp:lastPrinted>2016-07-01T02:48:02Z</cp:lastPrinted>
  <dcterms:created xsi:type="dcterms:W3CDTF">2016-06-10T04:44:57Z</dcterms:created>
  <dcterms:modified xsi:type="dcterms:W3CDTF">2023-02-27T06:09:24Z</dcterms:modified>
  <cp:category/>
</cp:coreProperties>
</file>